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96718D-A2BC-4A57-B981-180D1D10E676}">
  <a:tblStyle styleId="{2096718D-A2BC-4A57-B981-180D1D10E6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stax.org/books/anatomy-and-physiology/pages/1-2-structural-organization-of-the-human-body" TargetMode="External"/><Relationship Id="rId3" Type="http://schemas.openxmlformats.org/officeDocument/2006/relationships/hyperlink" Target="https://docs.google.com/presentation/d/1vGjjCCgMnXxN_NjOSTv8P7bcpcnF_CEq9ovfakTg978/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Appendicular_skeleton_diagram.sv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74a0fddb_0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5" name="Google Shape;25;g374a0fddb_0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66"/>
              <a:t>To edit slides, download a copy to your own drive or choose to “make a copy” from the file menu.  </a:t>
            </a:r>
            <a:r>
              <a:rPr lang="en-US" sz="800" u="sng">
                <a:solidFill>
                  <a:schemeClr val="hlink"/>
                </a:solidFill>
                <a:hlinkClick r:id="rId2"/>
              </a:rPr>
              <a:t>https://openstax.org/books/anatomy-and-physiology/pages/1-2-structural-organization-of-the-human-body</a:t>
            </a:r>
            <a:r>
              <a:rPr lang="en-US" sz="1166"/>
              <a:t>     Looking for the old version that aligns with Hole’s anatomy:  click on    </a:t>
            </a:r>
            <a:r>
              <a:rPr lang="en-US" sz="700" u="sng">
                <a:solidFill>
                  <a:schemeClr val="hlink"/>
                </a:solidFill>
                <a:hlinkClick r:id="rId3"/>
              </a:rPr>
              <a:t>https://docs.google.com/presentation/d/1vGjjCCgMnXxN_NjOSTv8P7bcpcnF_CEq9ovfakTg978/edit?usp=sharing</a:t>
            </a:r>
            <a:endParaRPr sz="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8cc12c1dc_0_34: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8cc12c1dc_0_3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deb002a_12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deb002a_12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8cc12c1dc_0_39: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8cc12c1dc_0_3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deb002a_128: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7deb002a_12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651357650_225_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651357650_225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61d0819_0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761d0819_0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61d0819_068: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61d0819_06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8cc12c1dc_0_46: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8cc12c1dc_0_4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bd1af27ef_2_1: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bd1af27ef_2_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904c9a0_0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7904c9a0_0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i7: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2" name="Google Shape;32;i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i112: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i11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i118: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i11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65537a128_75_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5537a128_75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6552a1bff_633_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6552a1bff_633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5537a128_546_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5537a128_546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i45: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i4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66"/>
              <a:t>Image Source: </a:t>
            </a:r>
            <a:r>
              <a:rPr lang="en-US" u="sng">
                <a:solidFill>
                  <a:schemeClr val="hlink"/>
                </a:solidFill>
                <a:hlinkClick r:id="rId2"/>
              </a:rPr>
              <a:t>https://commons.wikimedia.org/wiki/File:Appendicular_skeleton_diagram.svg</a:t>
            </a: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i52: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i5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i61: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i6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8cc12c1dc_0_59: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8cc12c1dc_0_5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i67: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i6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i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40" name="Google Shape;40;i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00"/>
              <a:t>Science Practice 8:  Constructing Explanations;</a:t>
            </a:r>
            <a:r>
              <a:rPr lang="en-US" sz="1466"/>
              <a:t>  </a:t>
            </a:r>
            <a:r>
              <a:rPr lang="en-US" sz="1000">
                <a:solidFill>
                  <a:schemeClr val="dk1"/>
                </a:solidFill>
              </a:rPr>
              <a:t>HS-LS1-3 Plan and conduct an investigation to provide evidence that</a:t>
            </a:r>
            <a:r>
              <a:rPr lang="en-US" sz="1000">
                <a:solidFill>
                  <a:schemeClr val="dk1"/>
                </a:solidFill>
                <a:highlight>
                  <a:srgbClr val="FFFFFF"/>
                </a:highlight>
              </a:rPr>
              <a:t> </a:t>
            </a:r>
            <a:r>
              <a:rPr lang="en-US" sz="1000">
                <a:solidFill>
                  <a:schemeClr val="dk1"/>
                </a:solidFill>
              </a:rPr>
              <a:t>feedback mechanisms</a:t>
            </a:r>
            <a:r>
              <a:rPr lang="en-US" sz="1000">
                <a:solidFill>
                  <a:schemeClr val="dk1"/>
                </a:solidFill>
                <a:highlight>
                  <a:srgbClr val="FFFFFF"/>
                </a:highlight>
              </a:rPr>
              <a:t> </a:t>
            </a:r>
            <a:r>
              <a:rPr lang="en-US" sz="1000">
                <a:solidFill>
                  <a:schemeClr val="dk1"/>
                </a:solidFill>
              </a:rPr>
              <a:t>maintain homeostasis.</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401de93ef9_41_1: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01de93ef9_41_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401de93ef9_41_23: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01de93ef9_41_2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i75: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i7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401de93ef9_41_4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01de93ef9_41_4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i87: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i8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e3ce42ccd_29_0: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e3ce42ccd_29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i93: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i9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i100: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i10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i105: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i10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77fd6fa1_012:notes"/>
          <p:cNvSpPr/>
          <p:nvPr>
            <p:ph idx="2" type="sldImg"/>
          </p:nvPr>
        </p:nvSpPr>
        <p:spPr>
          <a:xfrm>
            <a:off x="423550"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49" name="Google Shape;49;g377fd6fa1_01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i39: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57" name="Google Shape;57;i3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i14: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64" name="Google Shape;64;i1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8cc12c1dc_0_7: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8cc12c1dc_0_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i32: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77" name="Google Shape;77;i3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8cc12c1dc_0_15:notes"/>
          <p:cNvSpPr/>
          <p:nvPr>
            <p:ph idx="2" type="sldImg"/>
          </p:nvPr>
        </p:nvSpPr>
        <p:spPr>
          <a:xfrm>
            <a:off x="423542" y="762000"/>
            <a:ext cx="6773700" cy="3810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8cc12c1dc_0_1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800" y="1583342"/>
            <a:ext cx="7772400" cy="1159800"/>
          </a:xfrm>
          <a:prstGeom prst="rect">
            <a:avLst/>
          </a:prstGeom>
        </p:spPr>
        <p:txBody>
          <a:bodyPr anchorCtr="0" anchor="b" bIns="83800" lIns="83800" spcFirstLastPara="1" rIns="83800" wrap="square" tIns="83800">
            <a:noAutofit/>
          </a:bodyPr>
          <a:lstStyle>
            <a:lvl1pPr lvl="0" algn="ctr">
              <a:spcBef>
                <a:spcPts val="0"/>
              </a:spcBef>
              <a:spcAft>
                <a:spcPts val="0"/>
              </a:spcAft>
              <a:buSzPts val="4400"/>
              <a:buNone/>
              <a:defRPr sz="4400"/>
            </a:lvl1pPr>
            <a:lvl2pPr lvl="1" algn="ctr">
              <a:spcBef>
                <a:spcPts val="0"/>
              </a:spcBef>
              <a:spcAft>
                <a:spcPts val="0"/>
              </a:spcAft>
              <a:buSzPts val="4400"/>
              <a:buNone/>
              <a:defRPr sz="4400"/>
            </a:lvl2pPr>
            <a:lvl3pPr lvl="2" algn="ctr">
              <a:spcBef>
                <a:spcPts val="0"/>
              </a:spcBef>
              <a:spcAft>
                <a:spcPts val="0"/>
              </a:spcAft>
              <a:buSzPts val="4400"/>
              <a:buNone/>
              <a:defRPr sz="4400"/>
            </a:lvl3pPr>
            <a:lvl4pPr lvl="3" algn="ctr">
              <a:spcBef>
                <a:spcPts val="0"/>
              </a:spcBef>
              <a:spcAft>
                <a:spcPts val="0"/>
              </a:spcAft>
              <a:buSzPts val="4400"/>
              <a:buNone/>
              <a:defRPr sz="4400"/>
            </a:lvl4pPr>
            <a:lvl5pPr lvl="4" algn="ctr">
              <a:spcBef>
                <a:spcPts val="0"/>
              </a:spcBef>
              <a:spcAft>
                <a:spcPts val="0"/>
              </a:spcAft>
              <a:buSzPts val="4400"/>
              <a:buNone/>
              <a:defRPr sz="4400"/>
            </a:lvl5pPr>
            <a:lvl6pPr lvl="5" algn="ctr">
              <a:spcBef>
                <a:spcPts val="0"/>
              </a:spcBef>
              <a:spcAft>
                <a:spcPts val="0"/>
              </a:spcAft>
              <a:buSzPts val="4400"/>
              <a:buNone/>
              <a:defRPr sz="4400"/>
            </a:lvl6pPr>
            <a:lvl7pPr lvl="6" algn="ctr">
              <a:spcBef>
                <a:spcPts val="0"/>
              </a:spcBef>
              <a:spcAft>
                <a:spcPts val="0"/>
              </a:spcAft>
              <a:buSzPts val="4400"/>
              <a:buNone/>
              <a:defRPr sz="4400"/>
            </a:lvl7pPr>
            <a:lvl8pPr lvl="7" algn="ctr">
              <a:spcBef>
                <a:spcPts val="0"/>
              </a:spcBef>
              <a:spcAft>
                <a:spcPts val="0"/>
              </a:spcAft>
              <a:buSzPts val="4400"/>
              <a:buNone/>
              <a:defRPr sz="4400"/>
            </a:lvl8pPr>
            <a:lvl9pPr lvl="8" algn="ctr">
              <a:spcBef>
                <a:spcPts val="0"/>
              </a:spcBef>
              <a:spcAft>
                <a:spcPts val="0"/>
              </a:spcAft>
              <a:buSzPts val="4400"/>
              <a:buNone/>
              <a:defRPr sz="4400"/>
            </a:lvl9pPr>
          </a:lstStyle>
          <a:p/>
        </p:txBody>
      </p:sp>
      <p:sp>
        <p:nvSpPr>
          <p:cNvPr id="10" name="Google Shape;10;p2"/>
          <p:cNvSpPr txBox="1"/>
          <p:nvPr>
            <p:ph idx="1" type="subTitle"/>
          </p:nvPr>
        </p:nvSpPr>
        <p:spPr>
          <a:xfrm>
            <a:off x="685800" y="2840054"/>
            <a:ext cx="7772400" cy="784800"/>
          </a:xfrm>
          <a:prstGeom prst="rect">
            <a:avLst/>
          </a:prstGeom>
        </p:spPr>
        <p:txBody>
          <a:bodyPr anchorCtr="0" anchor="t" bIns="83800" lIns="83800" spcFirstLastPara="1" rIns="83800" wrap="square" tIns="83800">
            <a:noAutofit/>
          </a:bodyPr>
          <a:lstStyle>
            <a:lvl1pPr lvl="0" algn="ctr">
              <a:spcBef>
                <a:spcPts val="0"/>
              </a:spcBef>
              <a:spcAft>
                <a:spcPts val="0"/>
              </a:spcAft>
              <a:buClr>
                <a:schemeClr val="dk2"/>
              </a:buClr>
              <a:buSzPts val="2700"/>
              <a:buNone/>
              <a:defRPr>
                <a:solidFill>
                  <a:schemeClr val="dk2"/>
                </a:solidFill>
              </a:defRPr>
            </a:lvl1pPr>
            <a:lvl2pPr lvl="1" algn="ctr">
              <a:spcBef>
                <a:spcPts val="0"/>
              </a:spcBef>
              <a:spcAft>
                <a:spcPts val="0"/>
              </a:spcAft>
              <a:buClr>
                <a:schemeClr val="dk2"/>
              </a:buClr>
              <a:buSzPts val="2700"/>
              <a:buNone/>
              <a:defRPr sz="2700">
                <a:solidFill>
                  <a:schemeClr val="dk2"/>
                </a:solidFill>
              </a:defRPr>
            </a:lvl2pPr>
            <a:lvl3pPr lvl="2" algn="ctr">
              <a:spcBef>
                <a:spcPts val="0"/>
              </a:spcBef>
              <a:spcAft>
                <a:spcPts val="0"/>
              </a:spcAft>
              <a:buClr>
                <a:schemeClr val="dk2"/>
              </a:buClr>
              <a:buSzPts val="2700"/>
              <a:buNone/>
              <a:defRPr sz="2700">
                <a:solidFill>
                  <a:schemeClr val="dk2"/>
                </a:solidFill>
              </a:defRPr>
            </a:lvl3pPr>
            <a:lvl4pPr lvl="3" algn="ctr">
              <a:spcBef>
                <a:spcPts val="0"/>
              </a:spcBef>
              <a:spcAft>
                <a:spcPts val="0"/>
              </a:spcAft>
              <a:buClr>
                <a:schemeClr val="dk2"/>
              </a:buClr>
              <a:buSzPts val="2700"/>
              <a:buNone/>
              <a:defRPr sz="2700">
                <a:solidFill>
                  <a:schemeClr val="dk2"/>
                </a:solidFill>
              </a:defRPr>
            </a:lvl4pPr>
            <a:lvl5pPr lvl="4" algn="ctr">
              <a:spcBef>
                <a:spcPts val="0"/>
              </a:spcBef>
              <a:spcAft>
                <a:spcPts val="0"/>
              </a:spcAft>
              <a:buClr>
                <a:schemeClr val="dk2"/>
              </a:buClr>
              <a:buSzPts val="2700"/>
              <a:buNone/>
              <a:defRPr sz="2700">
                <a:solidFill>
                  <a:schemeClr val="dk2"/>
                </a:solidFill>
              </a:defRPr>
            </a:lvl5pPr>
            <a:lvl6pPr lvl="5" algn="ctr">
              <a:spcBef>
                <a:spcPts val="0"/>
              </a:spcBef>
              <a:spcAft>
                <a:spcPts val="0"/>
              </a:spcAft>
              <a:buClr>
                <a:schemeClr val="dk2"/>
              </a:buClr>
              <a:buSzPts val="2700"/>
              <a:buNone/>
              <a:defRPr sz="2700">
                <a:solidFill>
                  <a:schemeClr val="dk2"/>
                </a:solidFill>
              </a:defRPr>
            </a:lvl6pPr>
            <a:lvl7pPr lvl="6" algn="ctr">
              <a:spcBef>
                <a:spcPts val="0"/>
              </a:spcBef>
              <a:spcAft>
                <a:spcPts val="0"/>
              </a:spcAft>
              <a:buClr>
                <a:schemeClr val="dk2"/>
              </a:buClr>
              <a:buSzPts val="2700"/>
              <a:buNone/>
              <a:defRPr sz="2700">
                <a:solidFill>
                  <a:schemeClr val="dk2"/>
                </a:solidFill>
              </a:defRPr>
            </a:lvl7pPr>
            <a:lvl8pPr lvl="7" algn="ctr">
              <a:spcBef>
                <a:spcPts val="0"/>
              </a:spcBef>
              <a:spcAft>
                <a:spcPts val="0"/>
              </a:spcAft>
              <a:buClr>
                <a:schemeClr val="dk2"/>
              </a:buClr>
              <a:buSzPts val="2700"/>
              <a:buNone/>
              <a:defRPr sz="2700">
                <a:solidFill>
                  <a:schemeClr val="dk2"/>
                </a:solidFill>
              </a:defRPr>
            </a:lvl8pPr>
            <a:lvl9pPr lvl="8" algn="ctr">
              <a:spcBef>
                <a:spcPts val="0"/>
              </a:spcBef>
              <a:spcAft>
                <a:spcPts val="0"/>
              </a:spcAft>
              <a:buClr>
                <a:schemeClr val="dk2"/>
              </a:buClr>
              <a:buSzPts val="2700"/>
              <a:buNone/>
              <a:defRPr sz="27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457200" y="205978"/>
            <a:ext cx="8229600" cy="857100"/>
          </a:xfrm>
          <a:prstGeom prst="rect">
            <a:avLst/>
          </a:prstGeom>
        </p:spPr>
        <p:txBody>
          <a:bodyPr anchorCtr="0" anchor="b" bIns="83800" lIns="83800" spcFirstLastPara="1" rIns="83800" wrap="square" tIns="838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13" name="Google Shape;13;p3"/>
          <p:cNvSpPr txBox="1"/>
          <p:nvPr>
            <p:ph idx="1" type="body"/>
          </p:nvPr>
        </p:nvSpPr>
        <p:spPr>
          <a:xfrm>
            <a:off x="457200" y="1200150"/>
            <a:ext cx="8229600" cy="3725700"/>
          </a:xfrm>
          <a:prstGeom prst="rect">
            <a:avLst/>
          </a:prstGeom>
        </p:spPr>
        <p:txBody>
          <a:bodyPr anchorCtr="0" anchor="t" bIns="83800" lIns="83800" spcFirstLastPara="1" rIns="83800" wrap="square" tIns="83800">
            <a:noAutofit/>
          </a:bodyPr>
          <a:lstStyle>
            <a:lvl1pPr indent="-400050" lvl="0" marL="457200">
              <a:spcBef>
                <a:spcPts val="600"/>
              </a:spcBef>
              <a:spcAft>
                <a:spcPts val="0"/>
              </a:spcAft>
              <a:buSzPts val="27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
          <p:cNvSpPr txBox="1"/>
          <p:nvPr>
            <p:ph type="title"/>
          </p:nvPr>
        </p:nvSpPr>
        <p:spPr>
          <a:xfrm>
            <a:off x="457200" y="205978"/>
            <a:ext cx="8229600" cy="857100"/>
          </a:xfrm>
          <a:prstGeom prst="rect">
            <a:avLst/>
          </a:prstGeom>
        </p:spPr>
        <p:txBody>
          <a:bodyPr anchorCtr="0" anchor="b" bIns="83800" lIns="83800" spcFirstLastPara="1" rIns="83800" wrap="square" tIns="838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16" name="Google Shape;16;p4"/>
          <p:cNvSpPr txBox="1"/>
          <p:nvPr>
            <p:ph idx="1" type="body"/>
          </p:nvPr>
        </p:nvSpPr>
        <p:spPr>
          <a:xfrm>
            <a:off x="457200" y="1200150"/>
            <a:ext cx="3994800" cy="3725700"/>
          </a:xfrm>
          <a:prstGeom prst="rect">
            <a:avLst/>
          </a:prstGeom>
        </p:spPr>
        <p:txBody>
          <a:bodyPr anchorCtr="0" anchor="t" bIns="83800" lIns="83800" spcFirstLastPara="1" rIns="83800" wrap="square" tIns="83800">
            <a:noAutofit/>
          </a:bodyPr>
          <a:lstStyle>
            <a:lvl1pPr indent="-400050" lvl="0" marL="457200">
              <a:spcBef>
                <a:spcPts val="600"/>
              </a:spcBef>
              <a:spcAft>
                <a:spcPts val="0"/>
              </a:spcAft>
              <a:buSzPts val="27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7" name="Google Shape;17;p4"/>
          <p:cNvSpPr txBox="1"/>
          <p:nvPr>
            <p:ph idx="2" type="body"/>
          </p:nvPr>
        </p:nvSpPr>
        <p:spPr>
          <a:xfrm>
            <a:off x="4692274" y="1200150"/>
            <a:ext cx="3994800" cy="3725700"/>
          </a:xfrm>
          <a:prstGeom prst="rect">
            <a:avLst/>
          </a:prstGeom>
        </p:spPr>
        <p:txBody>
          <a:bodyPr anchorCtr="0" anchor="t" bIns="83800" lIns="83800" spcFirstLastPara="1" rIns="83800" wrap="square" tIns="83800">
            <a:noAutofit/>
          </a:bodyPr>
          <a:lstStyle>
            <a:lvl1pPr indent="-400050" lvl="0" marL="457200">
              <a:spcBef>
                <a:spcPts val="600"/>
              </a:spcBef>
              <a:spcAft>
                <a:spcPts val="0"/>
              </a:spcAft>
              <a:buSzPts val="27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 name="Shape 18"/>
        <p:cNvGrpSpPr/>
        <p:nvPr/>
      </p:nvGrpSpPr>
      <p:grpSpPr>
        <a:xfrm>
          <a:off x="0" y="0"/>
          <a:ext cx="0" cy="0"/>
          <a:chOff x="0" y="0"/>
          <a:chExt cx="0" cy="0"/>
        </a:xfrm>
      </p:grpSpPr>
      <p:sp>
        <p:nvSpPr>
          <p:cNvPr id="19" name="Google Shape;19;p5"/>
          <p:cNvSpPr txBox="1"/>
          <p:nvPr>
            <p:ph type="title"/>
          </p:nvPr>
        </p:nvSpPr>
        <p:spPr>
          <a:xfrm>
            <a:off x="457200" y="205978"/>
            <a:ext cx="8229600" cy="857100"/>
          </a:xfrm>
          <a:prstGeom prst="rect">
            <a:avLst/>
          </a:prstGeom>
        </p:spPr>
        <p:txBody>
          <a:bodyPr anchorCtr="0" anchor="b" bIns="83800" lIns="83800" spcFirstLastPara="1" rIns="83800" wrap="square" tIns="838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 name="Shape 20"/>
        <p:cNvGrpSpPr/>
        <p:nvPr/>
      </p:nvGrpSpPr>
      <p:grpSpPr>
        <a:xfrm>
          <a:off x="0" y="0"/>
          <a:ext cx="0" cy="0"/>
          <a:chOff x="0" y="0"/>
          <a:chExt cx="0" cy="0"/>
        </a:xfrm>
      </p:grpSpPr>
      <p:sp>
        <p:nvSpPr>
          <p:cNvPr id="21" name="Google Shape;21;p6"/>
          <p:cNvSpPr txBox="1"/>
          <p:nvPr>
            <p:ph idx="1" type="body"/>
          </p:nvPr>
        </p:nvSpPr>
        <p:spPr>
          <a:xfrm>
            <a:off x="457200" y="4406309"/>
            <a:ext cx="8229600" cy="519600"/>
          </a:xfrm>
          <a:prstGeom prst="rect">
            <a:avLst/>
          </a:prstGeom>
        </p:spPr>
        <p:txBody>
          <a:bodyPr anchorCtr="0" anchor="t" bIns="83800" lIns="83800" spcFirstLastPara="1" rIns="83800" wrap="square" tIns="83800">
            <a:noAutofit/>
          </a:bodyPr>
          <a:lstStyle>
            <a:lvl1pPr indent="-228600" lvl="0" marL="457200" algn="ctr">
              <a:spcBef>
                <a:spcPts val="300"/>
              </a:spcBef>
              <a:spcAft>
                <a:spcPts val="0"/>
              </a:spcAft>
              <a:buSzPts val="1700"/>
              <a:buNone/>
              <a:defRPr sz="17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100"/>
          </a:xfrm>
          <a:prstGeom prst="rect">
            <a:avLst/>
          </a:prstGeom>
          <a:noFill/>
          <a:ln>
            <a:noFill/>
          </a:ln>
        </p:spPr>
        <p:txBody>
          <a:bodyPr anchorCtr="0" anchor="b" bIns="83800" lIns="83800" spcFirstLastPara="1" rIns="83800" wrap="square" tIns="83800">
            <a:noAutofit/>
          </a:bodyPr>
          <a:lstStyle>
            <a:lvl1pPr lvl="0">
              <a:spcBef>
                <a:spcPts val="0"/>
              </a:spcBef>
              <a:spcAft>
                <a:spcPts val="0"/>
              </a:spcAft>
              <a:buClr>
                <a:schemeClr val="dk1"/>
              </a:buClr>
              <a:buSzPts val="3300"/>
              <a:buNone/>
              <a:defRPr b="1" sz="3300">
                <a:solidFill>
                  <a:schemeClr val="dk1"/>
                </a:solidFill>
              </a:defRPr>
            </a:lvl1pPr>
            <a:lvl2pPr lvl="1">
              <a:spcBef>
                <a:spcPts val="0"/>
              </a:spcBef>
              <a:spcAft>
                <a:spcPts val="0"/>
              </a:spcAft>
              <a:buClr>
                <a:schemeClr val="dk1"/>
              </a:buClr>
              <a:buSzPts val="3300"/>
              <a:buNone/>
              <a:defRPr b="1" sz="3300">
                <a:solidFill>
                  <a:schemeClr val="dk1"/>
                </a:solidFill>
              </a:defRPr>
            </a:lvl2pPr>
            <a:lvl3pPr lvl="2">
              <a:spcBef>
                <a:spcPts val="0"/>
              </a:spcBef>
              <a:spcAft>
                <a:spcPts val="0"/>
              </a:spcAft>
              <a:buClr>
                <a:schemeClr val="dk1"/>
              </a:buClr>
              <a:buSzPts val="3300"/>
              <a:buNone/>
              <a:defRPr b="1" sz="3300">
                <a:solidFill>
                  <a:schemeClr val="dk1"/>
                </a:solidFill>
              </a:defRPr>
            </a:lvl3pPr>
            <a:lvl4pPr lvl="3">
              <a:spcBef>
                <a:spcPts val="0"/>
              </a:spcBef>
              <a:spcAft>
                <a:spcPts val="0"/>
              </a:spcAft>
              <a:buClr>
                <a:schemeClr val="dk1"/>
              </a:buClr>
              <a:buSzPts val="3300"/>
              <a:buNone/>
              <a:defRPr b="1" sz="3300">
                <a:solidFill>
                  <a:schemeClr val="dk1"/>
                </a:solidFill>
              </a:defRPr>
            </a:lvl4pPr>
            <a:lvl5pPr lvl="4">
              <a:spcBef>
                <a:spcPts val="0"/>
              </a:spcBef>
              <a:spcAft>
                <a:spcPts val="0"/>
              </a:spcAft>
              <a:buClr>
                <a:schemeClr val="dk1"/>
              </a:buClr>
              <a:buSzPts val="3300"/>
              <a:buNone/>
              <a:defRPr b="1" sz="3300">
                <a:solidFill>
                  <a:schemeClr val="dk1"/>
                </a:solidFill>
              </a:defRPr>
            </a:lvl5pPr>
            <a:lvl6pPr lvl="5">
              <a:spcBef>
                <a:spcPts val="0"/>
              </a:spcBef>
              <a:spcAft>
                <a:spcPts val="0"/>
              </a:spcAft>
              <a:buClr>
                <a:schemeClr val="dk1"/>
              </a:buClr>
              <a:buSzPts val="3300"/>
              <a:buNone/>
              <a:defRPr b="1" sz="3300">
                <a:solidFill>
                  <a:schemeClr val="dk1"/>
                </a:solidFill>
              </a:defRPr>
            </a:lvl6pPr>
            <a:lvl7pPr lvl="6">
              <a:spcBef>
                <a:spcPts val="0"/>
              </a:spcBef>
              <a:spcAft>
                <a:spcPts val="0"/>
              </a:spcAft>
              <a:buClr>
                <a:schemeClr val="dk1"/>
              </a:buClr>
              <a:buSzPts val="3300"/>
              <a:buNone/>
              <a:defRPr b="1" sz="3300">
                <a:solidFill>
                  <a:schemeClr val="dk1"/>
                </a:solidFill>
              </a:defRPr>
            </a:lvl7pPr>
            <a:lvl8pPr lvl="7">
              <a:spcBef>
                <a:spcPts val="0"/>
              </a:spcBef>
              <a:spcAft>
                <a:spcPts val="0"/>
              </a:spcAft>
              <a:buClr>
                <a:schemeClr val="dk1"/>
              </a:buClr>
              <a:buSzPts val="3300"/>
              <a:buNone/>
              <a:defRPr b="1" sz="3300">
                <a:solidFill>
                  <a:schemeClr val="dk1"/>
                </a:solidFill>
              </a:defRPr>
            </a:lvl8pPr>
            <a:lvl9pPr lvl="8">
              <a:spcBef>
                <a:spcPts val="0"/>
              </a:spcBef>
              <a:spcAft>
                <a:spcPts val="0"/>
              </a:spcAft>
              <a:buClr>
                <a:schemeClr val="dk1"/>
              </a:buClr>
              <a:buSzPts val="3300"/>
              <a:buNone/>
              <a:defRPr b="1" sz="3300">
                <a:solidFill>
                  <a:schemeClr val="dk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83800" lIns="83800" spcFirstLastPara="1" rIns="83800" wrap="square" tIns="83800">
            <a:noAutofit/>
          </a:bodyPr>
          <a:lstStyle>
            <a:lvl1pPr indent="-400050" lvl="0" marL="457200">
              <a:spcBef>
                <a:spcPts val="600"/>
              </a:spcBef>
              <a:spcAft>
                <a:spcPts val="0"/>
              </a:spcAft>
              <a:buClr>
                <a:schemeClr val="dk1"/>
              </a:buClr>
              <a:buSzPts val="2700"/>
              <a:buChar char="●"/>
              <a:defRPr sz="2700">
                <a:solidFill>
                  <a:schemeClr val="dk1"/>
                </a:solidFill>
              </a:defRPr>
            </a:lvl1pPr>
            <a:lvl2pPr indent="-368300" lvl="1" marL="914400">
              <a:spcBef>
                <a:spcPts val="0"/>
              </a:spcBef>
              <a:spcAft>
                <a:spcPts val="0"/>
              </a:spcAft>
              <a:buClr>
                <a:schemeClr val="dk1"/>
              </a:buClr>
              <a:buSzPts val="2200"/>
              <a:buChar char="○"/>
              <a:defRPr sz="2200">
                <a:solidFill>
                  <a:schemeClr val="dk1"/>
                </a:solidFill>
              </a:defRPr>
            </a:lvl2pPr>
            <a:lvl3pPr indent="-368300" lvl="2" marL="1371600">
              <a:spcBef>
                <a:spcPts val="0"/>
              </a:spcBef>
              <a:spcAft>
                <a:spcPts val="0"/>
              </a:spcAft>
              <a:buClr>
                <a:schemeClr val="dk1"/>
              </a:buClr>
              <a:buSzPts val="2200"/>
              <a:buChar char="■"/>
              <a:defRPr sz="2200">
                <a:solidFill>
                  <a:schemeClr val="dk1"/>
                </a:solidFill>
              </a:defRPr>
            </a:lvl3pPr>
            <a:lvl4pPr indent="-336550" lvl="3" marL="1828800">
              <a:spcBef>
                <a:spcPts val="0"/>
              </a:spcBef>
              <a:spcAft>
                <a:spcPts val="0"/>
              </a:spcAft>
              <a:buClr>
                <a:schemeClr val="dk1"/>
              </a:buClr>
              <a:buSzPts val="1700"/>
              <a:buChar char="●"/>
              <a:defRPr sz="1700">
                <a:solidFill>
                  <a:schemeClr val="dk1"/>
                </a:solidFill>
              </a:defRPr>
            </a:lvl4pPr>
            <a:lvl5pPr indent="-336550" lvl="4" marL="2286000">
              <a:spcBef>
                <a:spcPts val="0"/>
              </a:spcBef>
              <a:spcAft>
                <a:spcPts val="0"/>
              </a:spcAft>
              <a:buClr>
                <a:schemeClr val="dk1"/>
              </a:buClr>
              <a:buSzPts val="1700"/>
              <a:buChar char="○"/>
              <a:defRPr sz="1700">
                <a:solidFill>
                  <a:schemeClr val="dk1"/>
                </a:solidFill>
              </a:defRPr>
            </a:lvl5pPr>
            <a:lvl6pPr indent="-336550" lvl="5" marL="2743200">
              <a:spcBef>
                <a:spcPts val="0"/>
              </a:spcBef>
              <a:spcAft>
                <a:spcPts val="0"/>
              </a:spcAft>
              <a:buClr>
                <a:schemeClr val="dk1"/>
              </a:buClr>
              <a:buSzPts val="1700"/>
              <a:buChar char="■"/>
              <a:defRPr sz="1700">
                <a:solidFill>
                  <a:schemeClr val="dk1"/>
                </a:solidFill>
              </a:defRPr>
            </a:lvl6pPr>
            <a:lvl7pPr indent="-336550" lvl="6" marL="3200400">
              <a:spcBef>
                <a:spcPts val="0"/>
              </a:spcBef>
              <a:spcAft>
                <a:spcPts val="0"/>
              </a:spcAft>
              <a:buClr>
                <a:schemeClr val="dk1"/>
              </a:buClr>
              <a:buSzPts val="1700"/>
              <a:buChar char="●"/>
              <a:defRPr sz="1700">
                <a:solidFill>
                  <a:schemeClr val="dk1"/>
                </a:solidFill>
              </a:defRPr>
            </a:lvl7pPr>
            <a:lvl8pPr indent="-336550" lvl="7" marL="3657600">
              <a:spcBef>
                <a:spcPts val="0"/>
              </a:spcBef>
              <a:spcAft>
                <a:spcPts val="0"/>
              </a:spcAft>
              <a:buClr>
                <a:schemeClr val="dk1"/>
              </a:buClr>
              <a:buSzPts val="1700"/>
              <a:buChar char="○"/>
              <a:defRPr sz="1700">
                <a:solidFill>
                  <a:schemeClr val="dk1"/>
                </a:solidFill>
              </a:defRPr>
            </a:lvl8pPr>
            <a:lvl9pPr indent="-336550" lvl="8" marL="4114800">
              <a:spcBef>
                <a:spcPts val="0"/>
              </a:spcBef>
              <a:spcAft>
                <a:spcPts val="0"/>
              </a:spcAft>
              <a:buClr>
                <a:schemeClr val="dk1"/>
              </a:buClr>
              <a:buSzPts val="1700"/>
              <a:buChar char="■"/>
              <a:defRPr sz="17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drive.google.com/open?id=14eGbWtvO4DAtZVYpAlSCrEFI1ez9xMlptiAYgSAsYW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Iz0Q9nTZCw4" TargetMode="External"/><Relationship Id="rId4" Type="http://schemas.openxmlformats.org/officeDocument/2006/relationships/image" Target="../media/image8.jpg"/><Relationship Id="rId5" Type="http://schemas.openxmlformats.org/officeDocument/2006/relationships/hyperlink" Target="https://youtu.be/Iz0Q9nTZCw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hyperlink" Target="http://www.biologycorner.com/worksheets/feedback_loop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thewholeu.uw.edu/2014/09/17/water/"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hyperlink" Target="https://www.biologycorner.com/anatomy/intro/bodyregions_label.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youtu.be/lNV_cvdJlx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www.youtube.com/watch?v=I7vNfN0f1d4" TargetMode="External"/><Relationship Id="rId4" Type="http://schemas.openxmlformats.org/officeDocument/2006/relationships/image" Target="../media/image26.jpg"/><Relationship Id="rId5" Type="http://schemas.openxmlformats.org/officeDocument/2006/relationships/hyperlink" Target="https://docs.google.com/presentation/d/1OAj3XmIPb6zG4JsAK2rN7VuIQoEyY8Npt_9V_W8z43s/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hyperlink" Target="http://www.biologycorner.com/anatomy/intro/BodyCavity2_label.jpg" TargetMode="External"/><Relationship Id="rId6" Type="http://schemas.openxmlformats.org/officeDocument/2006/relationships/hyperlink" Target="https://www.biologycorner.com/anatomy/intro/body_cavities_labe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5.pn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hyperlink" Target="https://www.biologycorner.com/anatomy/intro/organ_systems.html" TargetMode="External"/><Relationship Id="rId4" Type="http://schemas.openxmlformats.org/officeDocument/2006/relationships/image" Target="../media/image40.png"/><Relationship Id="rId5" Type="http://schemas.openxmlformats.org/officeDocument/2006/relationships/hyperlink" Target="https://www.biologycorner.com/anatomy/intro/organ_system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docs.google.com/document/d/1ZeqpcmaOb0M2QcI1jfcY7VTburzMi-pr6jdyKDlsFg0/edit?usp=sharing"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8"/>
          <p:cNvSpPr txBox="1"/>
          <p:nvPr>
            <p:ph idx="4294967295" type="subTitle"/>
          </p:nvPr>
        </p:nvSpPr>
        <p:spPr>
          <a:xfrm>
            <a:off x="2388859" y="3886920"/>
            <a:ext cx="4860600" cy="1039200"/>
          </a:xfrm>
          <a:prstGeom prst="rect">
            <a:avLst/>
          </a:prstGeom>
        </p:spPr>
        <p:txBody>
          <a:bodyPr anchorCtr="0" anchor="t" bIns="31425" lIns="31425" spcFirstLastPara="1" rIns="31425" wrap="square" tIns="31425">
            <a:noAutofit/>
          </a:bodyPr>
          <a:lstStyle/>
          <a:p>
            <a:pPr indent="0" lvl="0" marL="0" rtl="0" algn="ctr">
              <a:spcBef>
                <a:spcPts val="600"/>
              </a:spcBef>
              <a:spcAft>
                <a:spcPts val="0"/>
              </a:spcAft>
              <a:buNone/>
            </a:pPr>
            <a:r>
              <a:rPr lang="en-US" sz="2500"/>
              <a:t>Introduction to Human Anatomy and Physiology</a:t>
            </a:r>
            <a:br>
              <a:rPr lang="en-US"/>
            </a:br>
            <a:r>
              <a:rPr lang="en-US" sz="1700"/>
              <a:t>(Chapter 1)</a:t>
            </a:r>
            <a:endParaRPr sz="1700">
              <a:solidFill>
                <a:srgbClr val="000000"/>
              </a:solidFill>
              <a:latin typeface="Arial"/>
              <a:ea typeface="Arial"/>
              <a:cs typeface="Arial"/>
              <a:sym typeface="Arial"/>
            </a:endParaRPr>
          </a:p>
        </p:txBody>
      </p:sp>
      <p:pic>
        <p:nvPicPr>
          <p:cNvPr id="28" name="Google Shape;28;p8"/>
          <p:cNvPicPr preferRelativeResize="0"/>
          <p:nvPr/>
        </p:nvPicPr>
        <p:blipFill rotWithShape="1">
          <a:blip r:embed="rId3">
            <a:alphaModFix/>
          </a:blip>
          <a:srcRect b="8298" l="0" r="0" t="13196"/>
          <a:stretch/>
        </p:blipFill>
        <p:spPr>
          <a:xfrm>
            <a:off x="1405958" y="56346"/>
            <a:ext cx="6665378" cy="3915254"/>
          </a:xfrm>
          <a:prstGeom prst="rect">
            <a:avLst/>
          </a:prstGeom>
          <a:noFill/>
          <a:ln>
            <a:noFill/>
          </a:ln>
        </p:spPr>
      </p:pic>
      <p:sp>
        <p:nvSpPr>
          <p:cNvPr id="29" name="Google Shape;29;p8"/>
          <p:cNvSpPr txBox="1"/>
          <p:nvPr/>
        </p:nvSpPr>
        <p:spPr>
          <a:xfrm>
            <a:off x="126450" y="56350"/>
            <a:ext cx="1279500" cy="9168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a:t>Guided </a:t>
            </a:r>
            <a:r>
              <a:rPr lang="en-US" sz="1200" u="sng">
                <a:solidFill>
                  <a:schemeClr val="hlink"/>
                </a:solidFill>
                <a:hlinkClick r:id="rId4"/>
              </a:rPr>
              <a:t>Notes for these slides can be printed. </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nvSpPr>
        <p:spPr>
          <a:xfrm>
            <a:off x="266200" y="223250"/>
            <a:ext cx="5357700" cy="37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highlight>
                  <a:srgbClr val="CCCCCC"/>
                </a:highlight>
              </a:rPr>
              <a:t>1.5 Homeostasis and Feedback Loops</a:t>
            </a:r>
            <a:r>
              <a:rPr lang="en-US" sz="2200">
                <a:solidFill>
                  <a:schemeClr val="dk1"/>
                </a:solidFill>
                <a:highlight>
                  <a:srgbClr val="CCCCCC"/>
                </a:highlight>
              </a:rPr>
              <a:t> </a:t>
            </a:r>
            <a:endParaRPr sz="2200">
              <a:solidFill>
                <a:schemeClr val="dk1"/>
              </a:solidFill>
            </a:endParaRPr>
          </a:p>
          <a:p>
            <a:pPr indent="0" lvl="0" marL="0" rtl="0" algn="l">
              <a:spcBef>
                <a:spcPts val="1400"/>
              </a:spcBef>
              <a:spcAft>
                <a:spcPts val="0"/>
              </a:spcAft>
              <a:buNone/>
            </a:pPr>
            <a:r>
              <a:rPr lang="en-US" sz="2300">
                <a:solidFill>
                  <a:schemeClr val="dk1"/>
                </a:solidFill>
              </a:rPr>
              <a:t>  - how the body makes adjustments when the environment changes  and maintains homeostasis </a:t>
            </a:r>
            <a:endParaRPr sz="2300">
              <a:solidFill>
                <a:schemeClr val="dk1"/>
              </a:solidFill>
            </a:endParaRPr>
          </a:p>
          <a:p>
            <a:pPr indent="0" lvl="0" marL="0" rtl="0" algn="l">
              <a:spcBef>
                <a:spcPts val="1400"/>
              </a:spcBef>
              <a:spcAft>
                <a:spcPts val="0"/>
              </a:spcAft>
              <a:buNone/>
            </a:pPr>
            <a:r>
              <a:rPr lang="en-US" sz="2300">
                <a:solidFill>
                  <a:schemeClr val="dk1"/>
                </a:solidFill>
              </a:rPr>
              <a:t>- </a:t>
            </a:r>
            <a:r>
              <a:rPr lang="en-US" sz="2300" u="sng">
                <a:solidFill>
                  <a:schemeClr val="dk1"/>
                </a:solidFill>
              </a:rPr>
              <a:t> normal range</a:t>
            </a:r>
            <a:r>
              <a:rPr lang="en-US" sz="2300">
                <a:solidFill>
                  <a:schemeClr val="dk1"/>
                </a:solidFill>
              </a:rPr>
              <a:t> indicates where the body can function, or what is optimal    </a:t>
            </a:r>
            <a:endParaRPr sz="2300">
              <a:solidFill>
                <a:schemeClr val="dk1"/>
              </a:solidFill>
            </a:endParaRPr>
          </a:p>
          <a:p>
            <a:pPr indent="0" lvl="0" marL="0" rtl="0" algn="l">
              <a:spcBef>
                <a:spcPts val="1400"/>
              </a:spcBef>
              <a:spcAft>
                <a:spcPts val="1400"/>
              </a:spcAft>
              <a:buClr>
                <a:schemeClr val="dk1"/>
              </a:buClr>
              <a:buSzPts val="1100"/>
              <a:buFont typeface="Arial"/>
              <a:buNone/>
            </a:pPr>
            <a:r>
              <a:rPr lang="en-US" sz="2300">
                <a:solidFill>
                  <a:schemeClr val="dk1"/>
                </a:solidFill>
              </a:rPr>
              <a:t>-  the </a:t>
            </a:r>
            <a:r>
              <a:rPr lang="en-US" sz="2300" u="sng">
                <a:solidFill>
                  <a:schemeClr val="dk1"/>
                </a:solidFill>
              </a:rPr>
              <a:t>set point</a:t>
            </a:r>
            <a:r>
              <a:rPr lang="en-US" sz="2300">
                <a:solidFill>
                  <a:schemeClr val="dk1"/>
                </a:solidFill>
              </a:rPr>
              <a:t> is the value around which the range fluctuates    </a:t>
            </a:r>
            <a:r>
              <a:rPr lang="en-US" sz="2200">
                <a:solidFill>
                  <a:schemeClr val="dk1"/>
                </a:solidFill>
              </a:rPr>
              <a:t>     </a:t>
            </a:r>
            <a:endParaRPr sz="2200"/>
          </a:p>
        </p:txBody>
      </p:sp>
      <p:pic>
        <p:nvPicPr>
          <p:cNvPr descr="Explore homeostasis with the Amoeba Sisters and learn how homeostasis relates to feedback in the human body. This video gives examples of negative feedback (temperature and blood glucose regulation) and positive feedback (events in childbirth). Handout available here: http://www.amoebasisters.com/handouts See table of contents below 👇&#10;&#10;Table of Contents:&#10;Intro 00:00&#10;Homeostasis 0:21&#10;Negative Feedback (and how this keeps homeostasis) 1:50&#10;Positive Feedback 4:05&#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biology at the high school level. For more information about The Amoeba Sisters, visit: &#10;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s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id="96" name="Google Shape;96;p17" title="Homeostasis and Negative/Positive Feedback">
            <a:hlinkClick r:id="rId3"/>
          </p:cNvPr>
          <p:cNvPicPr preferRelativeResize="0"/>
          <p:nvPr/>
        </p:nvPicPr>
        <p:blipFill>
          <a:blip r:embed="rId4">
            <a:alphaModFix/>
          </a:blip>
          <a:stretch>
            <a:fillRect/>
          </a:stretch>
        </p:blipFill>
        <p:spPr>
          <a:xfrm>
            <a:off x="6085900" y="152400"/>
            <a:ext cx="2905700" cy="2179275"/>
          </a:xfrm>
          <a:prstGeom prst="rect">
            <a:avLst/>
          </a:prstGeom>
          <a:noFill/>
          <a:ln>
            <a:noFill/>
          </a:ln>
        </p:spPr>
      </p:pic>
      <p:sp>
        <p:nvSpPr>
          <p:cNvPr id="97" name="Google Shape;97;p17"/>
          <p:cNvSpPr txBox="1"/>
          <p:nvPr/>
        </p:nvSpPr>
        <p:spPr>
          <a:xfrm>
            <a:off x="6172450" y="2393200"/>
            <a:ext cx="2712300" cy="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5"/>
              </a:rPr>
              <a:t>https://youtu.be/Iz0Q9nTZCw4</a:t>
            </a:r>
            <a:br>
              <a:rPr lang="en-US"/>
            </a:br>
            <a:r>
              <a:rPr lang="en-US"/>
              <a:t>~ 6 min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nvSpPr>
        <p:spPr>
          <a:xfrm>
            <a:off x="404000" y="789925"/>
            <a:ext cx="7074300" cy="20100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1900"/>
              <a:t>Sensors (receptors) </a:t>
            </a:r>
            <a:r>
              <a:rPr lang="en-US" sz="1900"/>
              <a:t> detect conditions within the body such as temperature, information is relayed to the brain</a:t>
            </a:r>
            <a:br>
              <a:rPr lang="en-US" sz="1900"/>
            </a:br>
            <a:r>
              <a:rPr lang="en-US" sz="1900"/>
              <a:t>     </a:t>
            </a:r>
            <a:endParaRPr sz="1900"/>
          </a:p>
          <a:p>
            <a:pPr indent="0" lvl="0" marL="381000" rtl="0" algn="l">
              <a:spcBef>
                <a:spcPts val="0"/>
              </a:spcBef>
              <a:spcAft>
                <a:spcPts val="0"/>
              </a:spcAft>
              <a:buClr>
                <a:schemeClr val="dk1"/>
              </a:buClr>
              <a:buSzPts val="900"/>
              <a:buFont typeface="Arial"/>
              <a:buNone/>
            </a:pPr>
            <a:r>
              <a:rPr b="1" lang="en-US" sz="1900"/>
              <a:t> Set point </a:t>
            </a:r>
            <a:r>
              <a:rPr lang="en-US" sz="1900"/>
              <a:t>– the normal range that an environmental parameter is to be controlled</a:t>
            </a:r>
            <a:endParaRPr sz="1900"/>
          </a:p>
          <a:p>
            <a:pPr indent="0" lvl="0" marL="0" rtl="0" algn="l">
              <a:spcBef>
                <a:spcPts val="0"/>
              </a:spcBef>
              <a:spcAft>
                <a:spcPts val="0"/>
              </a:spcAft>
              <a:buClr>
                <a:schemeClr val="dk1"/>
              </a:buClr>
              <a:buSzPts val="900"/>
              <a:buFont typeface="Arial"/>
              <a:buNone/>
            </a:pPr>
            <a:r>
              <a:rPr lang="en-US" sz="1500"/>
              <a:t> </a:t>
            </a:r>
            <a:endParaRPr sz="1500"/>
          </a:p>
          <a:p>
            <a:pPr indent="0" lvl="0" marL="0" rtl="0" algn="l">
              <a:spcBef>
                <a:spcPts val="0"/>
              </a:spcBef>
              <a:spcAft>
                <a:spcPts val="0"/>
              </a:spcAft>
              <a:buNone/>
            </a:pPr>
            <a:r>
              <a:t/>
            </a:r>
            <a:endParaRPr sz="1200"/>
          </a:p>
        </p:txBody>
      </p:sp>
      <p:pic>
        <p:nvPicPr>
          <p:cNvPr descr="X2604-T-13.png" id="103" name="Google Shape;103;p18"/>
          <p:cNvPicPr preferRelativeResize="0"/>
          <p:nvPr/>
        </p:nvPicPr>
        <p:blipFill>
          <a:blip r:embed="rId3">
            <a:alphaModFix/>
          </a:blip>
          <a:stretch>
            <a:fillRect/>
          </a:stretch>
        </p:blipFill>
        <p:spPr>
          <a:xfrm>
            <a:off x="2589128" y="2549981"/>
            <a:ext cx="4984253" cy="1619882"/>
          </a:xfrm>
          <a:prstGeom prst="rect">
            <a:avLst/>
          </a:prstGeom>
          <a:noFill/>
          <a:ln>
            <a:noFill/>
          </a:ln>
        </p:spPr>
      </p:pic>
      <p:sp>
        <p:nvSpPr>
          <p:cNvPr id="104" name="Google Shape;104;p18"/>
          <p:cNvSpPr txBox="1"/>
          <p:nvPr/>
        </p:nvSpPr>
        <p:spPr>
          <a:xfrm>
            <a:off x="258030" y="4315309"/>
            <a:ext cx="8745600" cy="5907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1800">
                <a:solidFill>
                  <a:schemeClr val="dk1"/>
                </a:solidFill>
              </a:rPr>
              <a:t>Effectors</a:t>
            </a:r>
            <a:r>
              <a:rPr lang="en-US" sz="1800">
                <a:solidFill>
                  <a:schemeClr val="dk1"/>
                </a:solidFill>
              </a:rPr>
              <a:t> – muscles or glands that respond to deviation from the set point.  Glands might initiate sweating to cool the body back to its set point. </a:t>
            </a:r>
            <a:endParaRPr sz="1800"/>
          </a:p>
        </p:txBody>
      </p:sp>
      <p:cxnSp>
        <p:nvCxnSpPr>
          <p:cNvPr id="105" name="Google Shape;105;p18"/>
          <p:cNvCxnSpPr/>
          <p:nvPr/>
        </p:nvCxnSpPr>
        <p:spPr>
          <a:xfrm>
            <a:off x="4276225" y="2206800"/>
            <a:ext cx="1099800" cy="862200"/>
          </a:xfrm>
          <a:prstGeom prst="straightConnector1">
            <a:avLst/>
          </a:prstGeom>
          <a:noFill/>
          <a:ln cap="flat" cmpd="sng" w="38100">
            <a:solidFill>
              <a:srgbClr val="000000"/>
            </a:solidFill>
            <a:prstDash val="solid"/>
            <a:round/>
            <a:headEnd len="med" w="med" type="none"/>
            <a:tailEnd len="med" w="med" type="triangle"/>
          </a:ln>
        </p:spPr>
      </p:cxnSp>
      <p:pic>
        <p:nvPicPr>
          <p:cNvPr descr="generic-thermostat.jpg" id="106" name="Google Shape;106;p18"/>
          <p:cNvPicPr preferRelativeResize="0"/>
          <p:nvPr/>
        </p:nvPicPr>
        <p:blipFill>
          <a:blip r:embed="rId4">
            <a:alphaModFix/>
          </a:blip>
          <a:stretch>
            <a:fillRect/>
          </a:stretch>
        </p:blipFill>
        <p:spPr>
          <a:xfrm>
            <a:off x="7430288" y="943984"/>
            <a:ext cx="1450828" cy="1460565"/>
          </a:xfrm>
          <a:prstGeom prst="rect">
            <a:avLst/>
          </a:prstGeom>
          <a:noFill/>
          <a:ln>
            <a:noFill/>
          </a:ln>
        </p:spPr>
      </p:pic>
      <p:sp>
        <p:nvSpPr>
          <p:cNvPr id="107" name="Google Shape;107;p18"/>
          <p:cNvSpPr txBox="1"/>
          <p:nvPr/>
        </p:nvSpPr>
        <p:spPr>
          <a:xfrm>
            <a:off x="266200" y="111625"/>
            <a:ext cx="81918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00"/>
              <a:buFont typeface="Arial"/>
              <a:buNone/>
            </a:pPr>
            <a:r>
              <a:rPr b="1" lang="en-US" sz="2100">
                <a:solidFill>
                  <a:schemeClr val="dk1"/>
                </a:solidFill>
              </a:rPr>
              <a:t>How does a </a:t>
            </a:r>
            <a:r>
              <a:rPr b="1" lang="en-US" sz="2100" u="sng">
                <a:solidFill>
                  <a:schemeClr val="dk1"/>
                </a:solidFill>
              </a:rPr>
              <a:t>negative feedback loop </a:t>
            </a:r>
            <a:r>
              <a:rPr b="1" lang="en-US" sz="2100">
                <a:solidFill>
                  <a:schemeClr val="dk1"/>
                </a:solidFill>
              </a:rPr>
              <a:t>maintain homeostasis?</a:t>
            </a:r>
            <a:endParaRPr b="1" sz="21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1002500" y="298375"/>
            <a:ext cx="7400925" cy="434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nvSpPr>
        <p:spPr>
          <a:xfrm>
            <a:off x="132278" y="60664"/>
            <a:ext cx="8314500" cy="4164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2000" u="sng"/>
              <a:t>P</a:t>
            </a:r>
            <a:r>
              <a:rPr b="1" lang="en-US" sz="2000" u="sng"/>
              <a:t>ositive feedback loops</a:t>
            </a:r>
            <a:endParaRPr b="1" sz="2000"/>
          </a:p>
          <a:p>
            <a:pPr indent="0" lvl="0" marL="0" rtl="0" algn="l">
              <a:spcBef>
                <a:spcPts val="0"/>
              </a:spcBef>
              <a:spcAft>
                <a:spcPts val="0"/>
              </a:spcAft>
              <a:buNone/>
            </a:pPr>
            <a:r>
              <a:t/>
            </a:r>
            <a:endParaRPr sz="1700"/>
          </a:p>
          <a:p>
            <a:pPr indent="0" lvl="0" marL="0" rtl="0" algn="l">
              <a:spcBef>
                <a:spcPts val="0"/>
              </a:spcBef>
              <a:spcAft>
                <a:spcPts val="0"/>
              </a:spcAft>
              <a:buNone/>
            </a:pPr>
            <a:r>
              <a:rPr lang="en-US" sz="1500"/>
              <a:t> </a:t>
            </a:r>
            <a:endParaRPr sz="1500"/>
          </a:p>
          <a:p>
            <a:pPr indent="0" lvl="0" marL="0" rtl="0" algn="l">
              <a:spcBef>
                <a:spcPts val="0"/>
              </a:spcBef>
              <a:spcAft>
                <a:spcPts val="0"/>
              </a:spcAft>
              <a:buNone/>
            </a:pPr>
            <a:r>
              <a:t/>
            </a:r>
            <a:endParaRPr sz="1200"/>
          </a:p>
        </p:txBody>
      </p:sp>
      <p:sp>
        <p:nvSpPr>
          <p:cNvPr id="118" name="Google Shape;118;p20"/>
          <p:cNvSpPr txBox="1"/>
          <p:nvPr/>
        </p:nvSpPr>
        <p:spPr>
          <a:xfrm>
            <a:off x="364500" y="1627825"/>
            <a:ext cx="4112100" cy="2287200"/>
          </a:xfrm>
          <a:prstGeom prst="rect">
            <a:avLst/>
          </a:prstGeom>
          <a:noFill/>
          <a:ln>
            <a:noFill/>
          </a:ln>
        </p:spPr>
        <p:txBody>
          <a:bodyPr anchorCtr="0" anchor="t" bIns="75425" lIns="75425" spcFirstLastPara="1" rIns="75425" wrap="square" tIns="75425">
            <a:noAutofit/>
          </a:bodyPr>
          <a:lstStyle/>
          <a:p>
            <a:pPr indent="0" lvl="0" marL="0" rtl="0" algn="l">
              <a:lnSpc>
                <a:spcPct val="115000"/>
              </a:lnSpc>
              <a:spcBef>
                <a:spcPts val="200"/>
              </a:spcBef>
              <a:spcAft>
                <a:spcPts val="0"/>
              </a:spcAft>
              <a:buNone/>
            </a:pPr>
            <a:r>
              <a:rPr lang="en-US" sz="2000"/>
              <a:t>As the baby suckles on the nipple there is a nerve response into the spinal cord and up to the brain, which then stimulates the pituitary gland to produce more </a:t>
            </a:r>
            <a:r>
              <a:rPr b="1" lang="en-US" sz="2000"/>
              <a:t>prolactin</a:t>
            </a:r>
            <a:r>
              <a:rPr lang="en-US" sz="2000"/>
              <a:t> to produce more milk</a:t>
            </a:r>
            <a:endParaRPr baseline="30000" sz="2000">
              <a:solidFill>
                <a:srgbClr val="252525"/>
              </a:solidFill>
              <a:highlight>
                <a:srgbClr val="FFFFFF"/>
              </a:highlight>
            </a:endParaRPr>
          </a:p>
          <a:p>
            <a:pPr indent="0" lvl="0" marL="0" rtl="0" algn="l">
              <a:spcBef>
                <a:spcPts val="100"/>
              </a:spcBef>
              <a:spcAft>
                <a:spcPts val="0"/>
              </a:spcAft>
              <a:buNone/>
            </a:pPr>
            <a:r>
              <a:t/>
            </a:r>
            <a:endParaRPr sz="1200"/>
          </a:p>
        </p:txBody>
      </p:sp>
      <p:sp>
        <p:nvSpPr>
          <p:cNvPr id="119" name="Google Shape;119;p20"/>
          <p:cNvSpPr txBox="1"/>
          <p:nvPr/>
        </p:nvSpPr>
        <p:spPr>
          <a:xfrm>
            <a:off x="552000" y="539801"/>
            <a:ext cx="3415200" cy="12426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t>Positive feedback loops </a:t>
            </a:r>
            <a:r>
              <a:rPr b="1" lang="en-US" sz="2400" u="sng"/>
              <a:t>amplify</a:t>
            </a:r>
            <a:r>
              <a:rPr lang="en-US" sz="2000"/>
              <a:t> or increase the occurrence of events.</a:t>
            </a:r>
            <a:endParaRPr sz="2000"/>
          </a:p>
        </p:txBody>
      </p:sp>
      <p:pic>
        <p:nvPicPr>
          <p:cNvPr descr="106_Pregnancy-Positive_Feedback.jpg" id="120" name="Google Shape;120;p20"/>
          <p:cNvPicPr preferRelativeResize="0"/>
          <p:nvPr/>
        </p:nvPicPr>
        <p:blipFill>
          <a:blip r:embed="rId3">
            <a:alphaModFix/>
          </a:blip>
          <a:stretch>
            <a:fillRect/>
          </a:stretch>
        </p:blipFill>
        <p:spPr>
          <a:xfrm>
            <a:off x="4596248" y="846900"/>
            <a:ext cx="4290299" cy="3503149"/>
          </a:xfrm>
          <a:prstGeom prst="rect">
            <a:avLst/>
          </a:prstGeom>
          <a:noFill/>
          <a:ln>
            <a:noFill/>
          </a:ln>
        </p:spPr>
      </p:pic>
      <p:sp>
        <p:nvSpPr>
          <p:cNvPr id="121" name="Google Shape;121;p20"/>
          <p:cNvSpPr txBox="1"/>
          <p:nvPr/>
        </p:nvSpPr>
        <p:spPr>
          <a:xfrm>
            <a:off x="364504" y="4307125"/>
            <a:ext cx="3602700" cy="647100"/>
          </a:xfrm>
          <a:prstGeom prst="rect">
            <a:avLst/>
          </a:prstGeom>
          <a:noFill/>
          <a:ln cap="flat" cmpd="sng" w="28575">
            <a:solidFill>
              <a:srgbClr val="0000FF"/>
            </a:solidFill>
            <a:prstDash val="solid"/>
            <a:round/>
            <a:headEnd len="sm" w="sm" type="none"/>
            <a:tailEnd len="sm" w="sm" type="none"/>
          </a:ln>
        </p:spPr>
        <p:txBody>
          <a:bodyPr anchorCtr="0" anchor="t" bIns="75425" lIns="75425" spcFirstLastPara="1" rIns="75425" wrap="square" tIns="75425">
            <a:noAutofit/>
          </a:bodyPr>
          <a:lstStyle/>
          <a:p>
            <a:pPr indent="0" lvl="0" marL="0" rtl="0" algn="l">
              <a:spcBef>
                <a:spcPts val="0"/>
              </a:spcBef>
              <a:spcAft>
                <a:spcPts val="0"/>
              </a:spcAft>
              <a:buNone/>
            </a:pPr>
            <a:r>
              <a:rPr lang="en-US" sz="2000"/>
              <a:t>Homework:  </a:t>
            </a:r>
            <a:r>
              <a:rPr lang="en-US" sz="2000" u="sng">
                <a:solidFill>
                  <a:schemeClr val="hlink"/>
                </a:solidFill>
                <a:hlinkClick r:id="rId4"/>
              </a:rPr>
              <a:t>Feedback Loops</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nvSpPr>
        <p:spPr>
          <a:xfrm>
            <a:off x="174105" y="91294"/>
            <a:ext cx="8795700" cy="7488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800"/>
              <a:t>When Kati arrived at the hospital, doctors immediately began to take data on her vitals.</a:t>
            </a:r>
            <a:endParaRPr sz="2800"/>
          </a:p>
          <a:p>
            <a:pPr indent="0" lvl="0" marL="0" rtl="0" algn="l">
              <a:spcBef>
                <a:spcPts val="0"/>
              </a:spcBef>
              <a:spcAft>
                <a:spcPts val="0"/>
              </a:spcAft>
              <a:buNone/>
            </a:pPr>
            <a:r>
              <a:t/>
            </a:r>
            <a:endParaRPr sz="2800"/>
          </a:p>
        </p:txBody>
      </p:sp>
      <p:graphicFrame>
        <p:nvGraphicFramePr>
          <p:cNvPr id="127" name="Google Shape;127;p21"/>
          <p:cNvGraphicFramePr/>
          <p:nvPr/>
        </p:nvGraphicFramePr>
        <p:xfrm>
          <a:off x="264780" y="1144479"/>
          <a:ext cx="3000000" cy="3000000"/>
        </p:xfrm>
        <a:graphic>
          <a:graphicData uri="http://schemas.openxmlformats.org/drawingml/2006/table">
            <a:tbl>
              <a:tblPr>
                <a:noFill/>
                <a:tableStyleId>{2096718D-A2BC-4A57-B981-180D1D10E676}</a:tableStyleId>
              </a:tblPr>
              <a:tblGrid>
                <a:gridCol w="3302325"/>
                <a:gridCol w="2440625"/>
                <a:gridCol w="2871475"/>
              </a:tblGrid>
              <a:tr h="257175">
                <a:tc>
                  <a:txBody>
                    <a:bodyPr/>
                    <a:lstStyle/>
                    <a:p>
                      <a:pPr indent="0" lvl="0" marL="0" rtl="0" algn="l">
                        <a:spcBef>
                          <a:spcPts val="0"/>
                        </a:spcBef>
                        <a:spcAft>
                          <a:spcPts val="0"/>
                        </a:spcAft>
                        <a:buNone/>
                      </a:pPr>
                      <a:r>
                        <a:rPr lang="en-US" sz="2300"/>
                        <a:t>Vital Signs</a:t>
                      </a:r>
                      <a:endParaRPr sz="2300"/>
                    </a:p>
                  </a:txBody>
                  <a:tcPr marT="61700" marB="61700" marR="82275" marL="82275"/>
                </a:tc>
                <a:tc>
                  <a:txBody>
                    <a:bodyPr/>
                    <a:lstStyle/>
                    <a:p>
                      <a:pPr indent="0" lvl="0" marL="0" rtl="0" algn="l">
                        <a:spcBef>
                          <a:spcPts val="0"/>
                        </a:spcBef>
                        <a:spcAft>
                          <a:spcPts val="0"/>
                        </a:spcAft>
                        <a:buNone/>
                      </a:pPr>
                      <a:r>
                        <a:rPr lang="en-US" sz="2300"/>
                        <a:t>Normal </a:t>
                      </a:r>
                      <a:endParaRPr sz="2300"/>
                    </a:p>
                  </a:txBody>
                  <a:tcPr marT="61700" marB="61700" marR="82275" marL="82275"/>
                </a:tc>
                <a:tc>
                  <a:txBody>
                    <a:bodyPr/>
                    <a:lstStyle/>
                    <a:p>
                      <a:pPr indent="0" lvl="0" marL="0" rtl="0" algn="l">
                        <a:spcBef>
                          <a:spcPts val="0"/>
                        </a:spcBef>
                        <a:spcAft>
                          <a:spcPts val="0"/>
                        </a:spcAft>
                        <a:buNone/>
                      </a:pPr>
                      <a:r>
                        <a:rPr lang="en-US" sz="2300"/>
                        <a:t>Kati</a:t>
                      </a:r>
                      <a:endParaRPr sz="2300"/>
                    </a:p>
                  </a:txBody>
                  <a:tcPr marT="61700" marB="61700" marR="82275" marL="82275"/>
                </a:tc>
              </a:tr>
              <a:tr h="257175">
                <a:tc>
                  <a:txBody>
                    <a:bodyPr/>
                    <a:lstStyle/>
                    <a:p>
                      <a:pPr indent="0" lvl="0" marL="0" rtl="0" algn="l">
                        <a:spcBef>
                          <a:spcPts val="0"/>
                        </a:spcBef>
                        <a:spcAft>
                          <a:spcPts val="0"/>
                        </a:spcAft>
                        <a:buNone/>
                      </a:pPr>
                      <a:r>
                        <a:rPr lang="en-US" sz="2300"/>
                        <a:t>Respiration</a:t>
                      </a:r>
                      <a:endParaRPr sz="2300"/>
                    </a:p>
                  </a:txBody>
                  <a:tcPr marT="61700" marB="61700" marR="82275" marL="82275"/>
                </a:tc>
                <a:tc>
                  <a:txBody>
                    <a:bodyPr/>
                    <a:lstStyle/>
                    <a:p>
                      <a:pPr indent="0" lvl="0" marL="0" rtl="0" algn="l">
                        <a:spcBef>
                          <a:spcPts val="0"/>
                        </a:spcBef>
                        <a:spcAft>
                          <a:spcPts val="0"/>
                        </a:spcAft>
                        <a:buNone/>
                      </a:pPr>
                      <a:r>
                        <a:rPr lang="en-US" sz="2300"/>
                        <a:t>12-20 bpm</a:t>
                      </a:r>
                      <a:endParaRPr sz="2300"/>
                    </a:p>
                  </a:txBody>
                  <a:tcPr marT="61700" marB="61700" marR="82275" marL="82275"/>
                </a:tc>
                <a:tc>
                  <a:txBody>
                    <a:bodyPr/>
                    <a:lstStyle/>
                    <a:p>
                      <a:pPr indent="0" lvl="0" marL="0" rtl="0" algn="l">
                        <a:spcBef>
                          <a:spcPts val="0"/>
                        </a:spcBef>
                        <a:spcAft>
                          <a:spcPts val="0"/>
                        </a:spcAft>
                        <a:buNone/>
                      </a:pPr>
                      <a:r>
                        <a:rPr lang="en-US" sz="2300"/>
                        <a:t>12</a:t>
                      </a:r>
                      <a:endParaRPr sz="2300"/>
                    </a:p>
                  </a:txBody>
                  <a:tcPr marT="61700" marB="61700" marR="82275" marL="82275"/>
                </a:tc>
              </a:tr>
              <a:tr h="257175">
                <a:tc>
                  <a:txBody>
                    <a:bodyPr/>
                    <a:lstStyle/>
                    <a:p>
                      <a:pPr indent="0" lvl="0" marL="0" rtl="0" algn="l">
                        <a:spcBef>
                          <a:spcPts val="0"/>
                        </a:spcBef>
                        <a:spcAft>
                          <a:spcPts val="0"/>
                        </a:spcAft>
                        <a:buNone/>
                      </a:pPr>
                      <a:r>
                        <a:rPr lang="en-US" sz="2300"/>
                        <a:t>Heart Rate</a:t>
                      </a:r>
                      <a:endParaRPr sz="2300"/>
                    </a:p>
                  </a:txBody>
                  <a:tcPr marT="61700" marB="61700" marR="82275" marL="82275"/>
                </a:tc>
                <a:tc>
                  <a:txBody>
                    <a:bodyPr/>
                    <a:lstStyle/>
                    <a:p>
                      <a:pPr indent="0" lvl="0" marL="0" rtl="0" algn="l">
                        <a:spcBef>
                          <a:spcPts val="0"/>
                        </a:spcBef>
                        <a:spcAft>
                          <a:spcPts val="0"/>
                        </a:spcAft>
                        <a:buNone/>
                      </a:pPr>
                      <a:r>
                        <a:rPr lang="en-US" sz="2300"/>
                        <a:t>60-100 bpm</a:t>
                      </a:r>
                      <a:endParaRPr sz="2300"/>
                    </a:p>
                  </a:txBody>
                  <a:tcPr marT="61700" marB="61700" marR="82275" marL="82275"/>
                </a:tc>
                <a:tc>
                  <a:txBody>
                    <a:bodyPr/>
                    <a:lstStyle/>
                    <a:p>
                      <a:pPr indent="0" lvl="0" marL="0" rtl="0" algn="l">
                        <a:spcBef>
                          <a:spcPts val="0"/>
                        </a:spcBef>
                        <a:spcAft>
                          <a:spcPts val="0"/>
                        </a:spcAft>
                        <a:buNone/>
                      </a:pPr>
                      <a:r>
                        <a:rPr lang="en-US" sz="2300"/>
                        <a:t>75</a:t>
                      </a:r>
                      <a:endParaRPr sz="2300"/>
                    </a:p>
                  </a:txBody>
                  <a:tcPr marT="61700" marB="61700" marR="82275" marL="82275"/>
                </a:tc>
              </a:tr>
              <a:tr h="257175">
                <a:tc>
                  <a:txBody>
                    <a:bodyPr/>
                    <a:lstStyle/>
                    <a:p>
                      <a:pPr indent="0" lvl="0" marL="0" rtl="0" algn="l">
                        <a:spcBef>
                          <a:spcPts val="0"/>
                        </a:spcBef>
                        <a:spcAft>
                          <a:spcPts val="0"/>
                        </a:spcAft>
                        <a:buNone/>
                      </a:pPr>
                      <a:r>
                        <a:rPr lang="en-US" sz="2300"/>
                        <a:t>Pulse Oxygen</a:t>
                      </a:r>
                      <a:endParaRPr sz="2300"/>
                    </a:p>
                  </a:txBody>
                  <a:tcPr marT="61700" marB="61700" marR="82275" marL="82275"/>
                </a:tc>
                <a:tc>
                  <a:txBody>
                    <a:bodyPr/>
                    <a:lstStyle/>
                    <a:p>
                      <a:pPr indent="0" lvl="0" marL="0" rtl="0" algn="l">
                        <a:spcBef>
                          <a:spcPts val="0"/>
                        </a:spcBef>
                        <a:spcAft>
                          <a:spcPts val="0"/>
                        </a:spcAft>
                        <a:buNone/>
                      </a:pPr>
                      <a:r>
                        <a:rPr lang="en-US" sz="2300"/>
                        <a:t>95-100%</a:t>
                      </a:r>
                      <a:endParaRPr sz="2300"/>
                    </a:p>
                  </a:txBody>
                  <a:tcPr marT="61700" marB="61700" marR="82275" marL="82275"/>
                </a:tc>
                <a:tc>
                  <a:txBody>
                    <a:bodyPr/>
                    <a:lstStyle/>
                    <a:p>
                      <a:pPr indent="0" lvl="0" marL="0" rtl="0" algn="l">
                        <a:spcBef>
                          <a:spcPts val="0"/>
                        </a:spcBef>
                        <a:spcAft>
                          <a:spcPts val="0"/>
                        </a:spcAft>
                        <a:buNone/>
                      </a:pPr>
                      <a:r>
                        <a:rPr lang="en-US" sz="2300"/>
                        <a:t>98%</a:t>
                      </a:r>
                      <a:endParaRPr sz="2300"/>
                    </a:p>
                  </a:txBody>
                  <a:tcPr marT="61700" marB="61700" marR="82275" marL="82275"/>
                </a:tc>
              </a:tr>
              <a:tr h="257175">
                <a:tc>
                  <a:txBody>
                    <a:bodyPr/>
                    <a:lstStyle/>
                    <a:p>
                      <a:pPr indent="0" lvl="0" marL="0" rtl="0" algn="l">
                        <a:spcBef>
                          <a:spcPts val="0"/>
                        </a:spcBef>
                        <a:spcAft>
                          <a:spcPts val="0"/>
                        </a:spcAft>
                        <a:buNone/>
                      </a:pPr>
                      <a:r>
                        <a:rPr lang="en-US" sz="2300"/>
                        <a:t>Urine</a:t>
                      </a:r>
                      <a:r>
                        <a:rPr lang="en-US" sz="2300"/>
                        <a:t> Sodium Levels </a:t>
                      </a:r>
                      <a:endParaRPr sz="2300"/>
                    </a:p>
                  </a:txBody>
                  <a:tcPr marT="61700" marB="61700" marR="82275" marL="82275"/>
                </a:tc>
                <a:tc>
                  <a:txBody>
                    <a:bodyPr/>
                    <a:lstStyle/>
                    <a:p>
                      <a:pPr indent="0" lvl="0" marL="0" rtl="0" algn="l">
                        <a:spcBef>
                          <a:spcPts val="0"/>
                        </a:spcBef>
                        <a:spcAft>
                          <a:spcPts val="0"/>
                        </a:spcAft>
                        <a:buNone/>
                      </a:pPr>
                      <a:r>
                        <a:rPr lang="en-US" sz="2300"/>
                        <a:t>135-145 mEq/L</a:t>
                      </a:r>
                      <a:endParaRPr sz="2300"/>
                    </a:p>
                  </a:txBody>
                  <a:tcPr marT="61700" marB="61700" marR="82275" marL="82275"/>
                </a:tc>
                <a:tc>
                  <a:txBody>
                    <a:bodyPr/>
                    <a:lstStyle/>
                    <a:p>
                      <a:pPr indent="0" lvl="0" marL="0" rtl="0" algn="l">
                        <a:spcBef>
                          <a:spcPts val="0"/>
                        </a:spcBef>
                        <a:spcAft>
                          <a:spcPts val="0"/>
                        </a:spcAft>
                        <a:buNone/>
                      </a:pPr>
                      <a:r>
                        <a:rPr lang="en-US" sz="2300"/>
                        <a:t>95</a:t>
                      </a:r>
                      <a:r>
                        <a:rPr lang="en-US" sz="2300"/>
                        <a:t> </a:t>
                      </a:r>
                      <a:endParaRPr sz="2300"/>
                    </a:p>
                  </a:txBody>
                  <a:tcPr marT="61700" marB="61700" marR="82275" marL="82275"/>
                </a:tc>
              </a:tr>
            </a:tbl>
          </a:graphicData>
        </a:graphic>
      </p:graphicFrame>
      <p:sp>
        <p:nvSpPr>
          <p:cNvPr id="128" name="Google Shape;128;p21"/>
          <p:cNvSpPr txBox="1"/>
          <p:nvPr/>
        </p:nvSpPr>
        <p:spPr>
          <a:xfrm>
            <a:off x="299130" y="3779768"/>
            <a:ext cx="8190900" cy="8190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Which vital sign provides a clue to Kati’s problem?</a:t>
            </a:r>
            <a:endParaRPr sz="2500"/>
          </a:p>
        </p:txBody>
      </p:sp>
      <p:pic>
        <p:nvPicPr>
          <p:cNvPr id="129" name="Google Shape;129;p21"/>
          <p:cNvPicPr preferRelativeResize="0"/>
          <p:nvPr/>
        </p:nvPicPr>
        <p:blipFill>
          <a:blip r:embed="rId3">
            <a:alphaModFix/>
          </a:blip>
          <a:stretch>
            <a:fillRect/>
          </a:stretch>
        </p:blipFill>
        <p:spPr>
          <a:xfrm>
            <a:off x="7802875" y="762050"/>
            <a:ext cx="1076325" cy="1457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nvSpPr>
        <p:spPr>
          <a:xfrm>
            <a:off x="111600" y="91300"/>
            <a:ext cx="8037300" cy="17271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When Kati arrived at the hospital and doctors began to collect information, they discovered that she weighed 128 lbs.  Oddly, when she checked in to the race, she weighed 126 lbs.</a:t>
            </a:r>
            <a:endParaRPr sz="2500"/>
          </a:p>
          <a:p>
            <a:pPr indent="0" lvl="0" marL="0" rtl="0" algn="l">
              <a:spcBef>
                <a:spcPts val="0"/>
              </a:spcBef>
              <a:spcAft>
                <a:spcPts val="0"/>
              </a:spcAft>
              <a:buNone/>
            </a:pPr>
            <a:br>
              <a:rPr lang="en-US" sz="2800"/>
            </a:br>
            <a:endParaRPr sz="2800"/>
          </a:p>
        </p:txBody>
      </p:sp>
      <p:pic>
        <p:nvPicPr>
          <p:cNvPr descr="emergency-room.jpg" id="135" name="Google Shape;135;p22"/>
          <p:cNvPicPr preferRelativeResize="0"/>
          <p:nvPr/>
        </p:nvPicPr>
        <p:blipFill>
          <a:blip r:embed="rId3">
            <a:alphaModFix/>
          </a:blip>
          <a:stretch>
            <a:fillRect/>
          </a:stretch>
        </p:blipFill>
        <p:spPr>
          <a:xfrm>
            <a:off x="4841233" y="1935068"/>
            <a:ext cx="3857625" cy="2584609"/>
          </a:xfrm>
          <a:prstGeom prst="rect">
            <a:avLst/>
          </a:prstGeom>
          <a:noFill/>
          <a:ln>
            <a:noFill/>
          </a:ln>
        </p:spPr>
      </p:pic>
      <p:sp>
        <p:nvSpPr>
          <p:cNvPr id="136" name="Google Shape;136;p22"/>
          <p:cNvSpPr txBox="1"/>
          <p:nvPr/>
        </p:nvSpPr>
        <p:spPr>
          <a:xfrm>
            <a:off x="309150" y="1935075"/>
            <a:ext cx="4224600" cy="24021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Clr>
                <a:schemeClr val="dk1"/>
              </a:buClr>
              <a:buSzPts val="900"/>
              <a:buFont typeface="Arial"/>
              <a:buNone/>
            </a:pPr>
            <a:r>
              <a:rPr lang="en-US" sz="2500">
                <a:solidFill>
                  <a:schemeClr val="dk1"/>
                </a:solidFill>
              </a:rPr>
              <a:t>The doctor suggests that Kati might have “hyponatremia.”</a:t>
            </a:r>
            <a:endParaRPr sz="2500">
              <a:solidFill>
                <a:schemeClr val="dk1"/>
              </a:solidFill>
            </a:endParaRPr>
          </a:p>
          <a:p>
            <a:pPr indent="0" lvl="0" marL="0" rtl="0" algn="l">
              <a:spcBef>
                <a:spcPts val="0"/>
              </a:spcBef>
              <a:spcAft>
                <a:spcPts val="0"/>
              </a:spcAft>
              <a:buClr>
                <a:schemeClr val="dk1"/>
              </a:buClr>
              <a:buSzPts val="900"/>
              <a:buFont typeface="Arial"/>
              <a:buNone/>
            </a:pPr>
            <a:r>
              <a:t/>
            </a:r>
            <a:endParaRPr sz="2500">
              <a:solidFill>
                <a:schemeClr val="dk1"/>
              </a:solidFill>
            </a:endParaRPr>
          </a:p>
          <a:p>
            <a:pPr indent="0" lvl="0" marL="0" rtl="0" algn="l">
              <a:spcBef>
                <a:spcPts val="0"/>
              </a:spcBef>
              <a:spcAft>
                <a:spcPts val="0"/>
              </a:spcAft>
              <a:buClr>
                <a:schemeClr val="dk1"/>
              </a:buClr>
              <a:buSzPts val="900"/>
              <a:buFont typeface="Arial"/>
              <a:buNone/>
            </a:pPr>
            <a:r>
              <a:rPr lang="en-US" sz="2500">
                <a:solidFill>
                  <a:schemeClr val="dk1"/>
                </a:solidFill>
              </a:rPr>
              <a:t>What do you think that is?</a:t>
            </a:r>
            <a:endParaRPr sz="2500">
              <a:solidFill>
                <a:schemeClr val="dk1"/>
              </a:solidFill>
            </a:endParaRPr>
          </a:p>
          <a:p>
            <a:pPr indent="0" lvl="0" marL="0" rtl="0" algn="l">
              <a:spcBef>
                <a:spcPts val="0"/>
              </a:spcBef>
              <a:spcAft>
                <a:spcPts val="0"/>
              </a:spcAft>
              <a:buNone/>
            </a:pPr>
            <a:r>
              <a:t/>
            </a:r>
            <a:endParaRPr sz="1200"/>
          </a:p>
        </p:txBody>
      </p:sp>
      <p:pic>
        <p:nvPicPr>
          <p:cNvPr id="137" name="Google Shape;137;p22"/>
          <p:cNvPicPr preferRelativeResize="0"/>
          <p:nvPr/>
        </p:nvPicPr>
        <p:blipFill>
          <a:blip r:embed="rId4">
            <a:alphaModFix/>
          </a:blip>
          <a:stretch>
            <a:fillRect/>
          </a:stretch>
        </p:blipFill>
        <p:spPr>
          <a:xfrm>
            <a:off x="7905925" y="202950"/>
            <a:ext cx="1076325" cy="1457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nvSpPr>
        <p:spPr>
          <a:xfrm>
            <a:off x="192749" y="213050"/>
            <a:ext cx="4035300" cy="46956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700"/>
              <a:t>In cases of water intoxication, it is extreme hyponatremia that can ultimately cause coma and death.</a:t>
            </a:r>
            <a:br>
              <a:rPr lang="en-US" sz="1700"/>
            </a:br>
            <a:endParaRPr sz="1700"/>
          </a:p>
          <a:p>
            <a:pPr indent="0" lvl="0" marL="0" rtl="0" algn="l">
              <a:spcBef>
                <a:spcPts val="0"/>
              </a:spcBef>
              <a:spcAft>
                <a:spcPts val="0"/>
              </a:spcAft>
              <a:buNone/>
            </a:pPr>
            <a:r>
              <a:rPr lang="en-US" sz="1700"/>
              <a:t>The doctor orders a drug that increases urination.    Kati is able to clear the extra water from her body and recovers.</a:t>
            </a:r>
            <a:endParaRPr sz="17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US" sz="2000"/>
              <a:t>How does Kati’s story relate to HOMEOSTASIS?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1500"/>
          </a:p>
        </p:txBody>
      </p:sp>
      <p:sp>
        <p:nvSpPr>
          <p:cNvPr id="143" name="Google Shape;143;p23"/>
          <p:cNvSpPr txBox="1"/>
          <p:nvPr/>
        </p:nvSpPr>
        <p:spPr>
          <a:xfrm>
            <a:off x="4637875" y="183075"/>
            <a:ext cx="4035300" cy="4695600"/>
          </a:xfrm>
          <a:prstGeom prst="rect">
            <a:avLst/>
          </a:prstGeom>
          <a:noFill/>
          <a:ln cap="flat" cmpd="sng" w="2857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Myths about drinking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Drinking 8 glasses a day is a must for everyone.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Drinking a glass of water before taking a bath helps lower blood pressure.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Being well hydrated will keep my face from getting wrinkles.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 Drinky icy cold water will help with weight loss.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  Drinking a glass of water before bed prevents heart attacks.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a:t>
            </a:r>
            <a:r>
              <a:rPr lang="en-US" u="sng">
                <a:solidFill>
                  <a:schemeClr val="hlink"/>
                </a:solidFill>
                <a:hlinkClick r:id="rId3"/>
              </a:rPr>
              <a:t>University of Washington</a:t>
            </a:r>
            <a:endParaRPr/>
          </a:p>
        </p:txBody>
      </p:sp>
      <p:pic>
        <p:nvPicPr>
          <p:cNvPr id="144" name="Google Shape;144;p23"/>
          <p:cNvPicPr preferRelativeResize="0"/>
          <p:nvPr/>
        </p:nvPicPr>
        <p:blipFill>
          <a:blip r:embed="rId4">
            <a:alphaModFix/>
          </a:blip>
          <a:stretch>
            <a:fillRect/>
          </a:stretch>
        </p:blipFill>
        <p:spPr>
          <a:xfrm>
            <a:off x="8084600" y="69750"/>
            <a:ext cx="798825" cy="1246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nvSpPr>
        <p:spPr>
          <a:xfrm>
            <a:off x="137400" y="111650"/>
            <a:ext cx="8724300" cy="13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200">
                <a:solidFill>
                  <a:schemeClr val="dk1"/>
                </a:solidFill>
                <a:highlight>
                  <a:srgbClr val="CCCCCC"/>
                </a:highlight>
              </a:rPr>
              <a:t>1.6 Anatomical Terminology</a:t>
            </a:r>
            <a:endParaRPr b="1" sz="2200">
              <a:solidFill>
                <a:schemeClr val="dk1"/>
              </a:solidFill>
              <a:highlight>
                <a:srgbClr val="CCCCCC"/>
              </a:highlight>
            </a:endParaRPr>
          </a:p>
          <a:p>
            <a:pPr indent="0" lvl="0" marL="0" rtl="0" algn="l">
              <a:spcBef>
                <a:spcPts val="1400"/>
              </a:spcBef>
              <a:spcAft>
                <a:spcPts val="0"/>
              </a:spcAft>
              <a:buClr>
                <a:schemeClr val="dk1"/>
              </a:buClr>
              <a:buSzPts val="1100"/>
              <a:buFont typeface="Arial"/>
              <a:buNone/>
            </a:pPr>
            <a:r>
              <a:rPr b="1" lang="en-US" sz="2200">
                <a:solidFill>
                  <a:schemeClr val="dk1"/>
                </a:solidFill>
              </a:rPr>
              <a:t>Anatomical Position</a:t>
            </a:r>
            <a:r>
              <a:rPr lang="en-US" sz="2200">
                <a:solidFill>
                  <a:schemeClr val="dk1"/>
                </a:solidFill>
              </a:rPr>
              <a:t> -  standing upright, palms facing forward</a:t>
            </a:r>
            <a:endParaRPr sz="2200">
              <a:solidFill>
                <a:schemeClr val="dk1"/>
              </a:solidFill>
            </a:endParaRPr>
          </a:p>
          <a:p>
            <a:pPr indent="0" lvl="0" marL="0" rtl="0" algn="l">
              <a:spcBef>
                <a:spcPts val="1400"/>
              </a:spcBef>
              <a:spcAft>
                <a:spcPts val="1400"/>
              </a:spcAft>
              <a:buClr>
                <a:schemeClr val="dk1"/>
              </a:buClr>
              <a:buSzPts val="1100"/>
              <a:buFont typeface="Arial"/>
              <a:buNone/>
            </a:pPr>
            <a:r>
              <a:rPr lang="en-US" sz="2200">
                <a:solidFill>
                  <a:schemeClr val="dk1"/>
                </a:solidFill>
              </a:rPr>
              <a:t>                    Prone = face-down           Supine = face-up </a:t>
            </a:r>
            <a:endParaRPr sz="2200">
              <a:solidFill>
                <a:schemeClr val="dk1"/>
              </a:solidFill>
            </a:endParaRPr>
          </a:p>
        </p:txBody>
      </p:sp>
      <p:sp>
        <p:nvSpPr>
          <p:cNvPr id="150" name="Google Shape;150;p24"/>
          <p:cNvSpPr txBox="1"/>
          <p:nvPr/>
        </p:nvSpPr>
        <p:spPr>
          <a:xfrm>
            <a:off x="532375" y="2739200"/>
            <a:ext cx="3306000" cy="17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24"/>
          <p:cNvPicPr preferRelativeResize="0"/>
          <p:nvPr/>
        </p:nvPicPr>
        <p:blipFill>
          <a:blip r:embed="rId3">
            <a:alphaModFix/>
          </a:blip>
          <a:stretch>
            <a:fillRect/>
          </a:stretch>
        </p:blipFill>
        <p:spPr>
          <a:xfrm>
            <a:off x="532375" y="1643750"/>
            <a:ext cx="6053700" cy="3361400"/>
          </a:xfrm>
          <a:prstGeom prst="rect">
            <a:avLst/>
          </a:prstGeom>
          <a:noFill/>
          <a:ln>
            <a:noFill/>
          </a:ln>
        </p:spPr>
      </p:pic>
      <p:pic>
        <p:nvPicPr>
          <p:cNvPr id="152" name="Google Shape;152;p24"/>
          <p:cNvPicPr preferRelativeResize="0"/>
          <p:nvPr/>
        </p:nvPicPr>
        <p:blipFill>
          <a:blip r:embed="rId4">
            <a:alphaModFix/>
          </a:blip>
          <a:stretch>
            <a:fillRect/>
          </a:stretch>
        </p:blipFill>
        <p:spPr>
          <a:xfrm>
            <a:off x="6835350" y="1874875"/>
            <a:ext cx="2133225" cy="1411425"/>
          </a:xfrm>
          <a:prstGeom prst="rect">
            <a:avLst/>
          </a:prstGeom>
          <a:noFill/>
          <a:ln>
            <a:noFill/>
          </a:ln>
        </p:spPr>
      </p:pic>
      <p:sp>
        <p:nvSpPr>
          <p:cNvPr id="153" name="Google Shape;153;p24"/>
          <p:cNvSpPr txBox="1"/>
          <p:nvPr/>
        </p:nvSpPr>
        <p:spPr>
          <a:xfrm>
            <a:off x="6835313" y="3286300"/>
            <a:ext cx="2133300" cy="2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t>Planking</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5"/>
          <p:cNvPicPr preferRelativeResize="0"/>
          <p:nvPr/>
        </p:nvPicPr>
        <p:blipFill>
          <a:blip r:embed="rId3">
            <a:alphaModFix/>
          </a:blip>
          <a:stretch>
            <a:fillRect/>
          </a:stretch>
        </p:blipFill>
        <p:spPr>
          <a:xfrm>
            <a:off x="4542448" y="148020"/>
            <a:ext cx="3671915" cy="4937760"/>
          </a:xfrm>
          <a:prstGeom prst="rect">
            <a:avLst/>
          </a:prstGeom>
          <a:noFill/>
          <a:ln>
            <a:noFill/>
          </a:ln>
        </p:spPr>
      </p:pic>
      <p:sp>
        <p:nvSpPr>
          <p:cNvPr id="159" name="Google Shape;159;p25"/>
          <p:cNvSpPr txBox="1"/>
          <p:nvPr/>
        </p:nvSpPr>
        <p:spPr>
          <a:xfrm>
            <a:off x="418825" y="2857946"/>
            <a:ext cx="2553600" cy="5796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200"/>
              <a:t>Label the body regions using the descriptions provided. </a:t>
            </a:r>
            <a:endParaRPr sz="1200"/>
          </a:p>
        </p:txBody>
      </p:sp>
      <p:sp>
        <p:nvSpPr>
          <p:cNvPr id="160" name="Google Shape;160;p25"/>
          <p:cNvSpPr txBox="1"/>
          <p:nvPr/>
        </p:nvSpPr>
        <p:spPr>
          <a:xfrm>
            <a:off x="700225" y="3437546"/>
            <a:ext cx="2272200" cy="8478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200"/>
              <a:t>Student Handout: </a:t>
            </a:r>
            <a:r>
              <a:rPr lang="en-US" sz="1200" u="sng">
                <a:solidFill>
                  <a:schemeClr val="hlink"/>
                </a:solidFill>
                <a:hlinkClick r:id="rId4"/>
              </a:rPr>
              <a:t>https://www.biologycorner.com/anatomy/intro/bodyregions_label.html</a:t>
            </a:r>
            <a:endParaRPr sz="1200"/>
          </a:p>
        </p:txBody>
      </p:sp>
      <p:sp>
        <p:nvSpPr>
          <p:cNvPr id="161" name="Google Shape;161;p25"/>
          <p:cNvSpPr txBox="1"/>
          <p:nvPr/>
        </p:nvSpPr>
        <p:spPr>
          <a:xfrm>
            <a:off x="275225" y="148025"/>
            <a:ext cx="4052400" cy="2373900"/>
          </a:xfrm>
          <a:prstGeom prst="rect">
            <a:avLst/>
          </a:prstGeom>
          <a:noFill/>
          <a:ln>
            <a:noFill/>
          </a:ln>
        </p:spPr>
        <p:txBody>
          <a:bodyPr anchorCtr="0" anchor="ctr" bIns="75425" lIns="75425" spcFirstLastPara="1" rIns="75425" wrap="square" tIns="75425">
            <a:noAutofit/>
          </a:bodyPr>
          <a:lstStyle/>
          <a:p>
            <a:pPr indent="0" lvl="0" marL="0" rtl="0" algn="l">
              <a:spcBef>
                <a:spcPts val="0"/>
              </a:spcBef>
              <a:spcAft>
                <a:spcPts val="0"/>
              </a:spcAft>
              <a:buNone/>
            </a:pPr>
            <a:r>
              <a:rPr b="1" lang="en-US" sz="1800"/>
              <a:t>Regional Terms</a:t>
            </a:r>
            <a:r>
              <a:rPr lang="en-US" sz="1800"/>
              <a:t> - each area of the body has a name, which is used to label structures nearby</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Example:  </a:t>
            </a:r>
            <a:r>
              <a:rPr b="1" lang="en-US" sz="1800"/>
              <a:t>Brachial region</a:t>
            </a:r>
            <a:r>
              <a:rPr lang="en-US" sz="1800"/>
              <a:t> = the upper arm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1800"/>
              <a:t>The </a:t>
            </a:r>
            <a:r>
              <a:rPr b="1" lang="en-US" sz="1800"/>
              <a:t>brachial artery</a:t>
            </a:r>
            <a:r>
              <a:rPr lang="en-US" sz="1800"/>
              <a:t> is found in the center of the arm</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nvSpPr>
        <p:spPr>
          <a:xfrm>
            <a:off x="122220" y="100862"/>
            <a:ext cx="8679300" cy="48135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How to Learn the Body Regions</a:t>
            </a:r>
            <a:endParaRPr sz="2500"/>
          </a:p>
          <a:p>
            <a:pPr indent="0" lvl="0" marL="0" rtl="0" algn="l">
              <a:spcBef>
                <a:spcPts val="0"/>
              </a:spcBef>
              <a:spcAft>
                <a:spcPts val="0"/>
              </a:spcAft>
              <a:buNone/>
            </a:pPr>
            <a:r>
              <a:t/>
            </a:r>
            <a:endParaRPr sz="800"/>
          </a:p>
          <a:p>
            <a:pPr indent="0" lvl="0" marL="0" rtl="0" algn="l">
              <a:spcBef>
                <a:spcPts val="0"/>
              </a:spcBef>
              <a:spcAft>
                <a:spcPts val="0"/>
              </a:spcAft>
              <a:buNone/>
            </a:pPr>
            <a:r>
              <a:rPr lang="en-US" sz="2100"/>
              <a:t>Try to associate the words with something you already know.</a:t>
            </a:r>
            <a:endParaRPr sz="2100"/>
          </a:p>
          <a:p>
            <a:pPr indent="0" lvl="0" marL="0" rtl="0" algn="l">
              <a:spcBef>
                <a:spcPts val="0"/>
              </a:spcBef>
              <a:spcAft>
                <a:spcPts val="0"/>
              </a:spcAft>
              <a:buNone/>
            </a:pPr>
            <a:r>
              <a:t/>
            </a:r>
            <a:endParaRPr sz="2100"/>
          </a:p>
          <a:p>
            <a:pPr indent="0" lvl="0" marL="0" rtl="0" algn="l">
              <a:lnSpc>
                <a:spcPct val="150000"/>
              </a:lnSpc>
              <a:spcBef>
                <a:spcPts val="0"/>
              </a:spcBef>
              <a:spcAft>
                <a:spcPts val="0"/>
              </a:spcAft>
              <a:buNone/>
            </a:pPr>
            <a:r>
              <a:rPr lang="en-US" sz="2100"/>
              <a:t>Brachial</a:t>
            </a:r>
            <a:endParaRPr sz="2100"/>
          </a:p>
          <a:p>
            <a:pPr indent="0" lvl="0" marL="0" rtl="0" algn="l">
              <a:lnSpc>
                <a:spcPct val="150000"/>
              </a:lnSpc>
              <a:spcBef>
                <a:spcPts val="0"/>
              </a:spcBef>
              <a:spcAft>
                <a:spcPts val="0"/>
              </a:spcAft>
              <a:buNone/>
            </a:pPr>
            <a:r>
              <a:rPr lang="en-US" sz="2100"/>
              <a:t>Cervical</a:t>
            </a:r>
            <a:endParaRPr sz="2100"/>
          </a:p>
          <a:p>
            <a:pPr indent="0" lvl="0" marL="0" rtl="0" algn="l">
              <a:lnSpc>
                <a:spcPct val="150000"/>
              </a:lnSpc>
              <a:spcBef>
                <a:spcPts val="0"/>
              </a:spcBef>
              <a:spcAft>
                <a:spcPts val="0"/>
              </a:spcAft>
              <a:buNone/>
            </a:pPr>
            <a:r>
              <a:rPr lang="en-US" sz="2100"/>
              <a:t>Femoral</a:t>
            </a:r>
            <a:endParaRPr sz="2100"/>
          </a:p>
          <a:p>
            <a:pPr indent="0" lvl="0" marL="0" rtl="0" algn="l">
              <a:lnSpc>
                <a:spcPct val="150000"/>
              </a:lnSpc>
              <a:spcBef>
                <a:spcPts val="0"/>
              </a:spcBef>
              <a:spcAft>
                <a:spcPts val="0"/>
              </a:spcAft>
              <a:buNone/>
            </a:pPr>
            <a:r>
              <a:rPr lang="en-US" sz="2100"/>
              <a:t>Orbital</a:t>
            </a:r>
            <a:endParaRPr sz="2100"/>
          </a:p>
          <a:p>
            <a:pPr indent="0" lvl="0" marL="0" rtl="0" algn="l">
              <a:lnSpc>
                <a:spcPct val="150000"/>
              </a:lnSpc>
              <a:spcBef>
                <a:spcPts val="0"/>
              </a:spcBef>
              <a:spcAft>
                <a:spcPts val="0"/>
              </a:spcAft>
              <a:buNone/>
            </a:pPr>
            <a:r>
              <a:rPr lang="en-US" sz="2100"/>
              <a:t>Pedal</a:t>
            </a:r>
            <a:endParaRPr sz="2100"/>
          </a:p>
          <a:p>
            <a:pPr indent="0" lvl="0" marL="0" rtl="0" algn="l">
              <a:lnSpc>
                <a:spcPct val="150000"/>
              </a:lnSpc>
              <a:spcBef>
                <a:spcPts val="0"/>
              </a:spcBef>
              <a:spcAft>
                <a:spcPts val="0"/>
              </a:spcAft>
              <a:buNone/>
            </a:pPr>
            <a:r>
              <a:rPr lang="en-US" sz="2100"/>
              <a:t>Pectoral</a:t>
            </a:r>
            <a:endParaRPr sz="2100"/>
          </a:p>
          <a:p>
            <a:pPr indent="0" lvl="0" marL="0" rtl="0" algn="l">
              <a:lnSpc>
                <a:spcPct val="150000"/>
              </a:lnSpc>
              <a:spcBef>
                <a:spcPts val="0"/>
              </a:spcBef>
              <a:spcAft>
                <a:spcPts val="0"/>
              </a:spcAft>
              <a:buNone/>
            </a:pPr>
            <a:r>
              <a:rPr lang="en-US" sz="2100"/>
              <a:t>Cephalic</a:t>
            </a:r>
            <a:endParaRPr sz="2100"/>
          </a:p>
        </p:txBody>
      </p:sp>
      <p:pic>
        <p:nvPicPr>
          <p:cNvPr descr="w2070-f.jpg" id="167" name="Google Shape;167;p26"/>
          <p:cNvPicPr preferRelativeResize="0"/>
          <p:nvPr/>
        </p:nvPicPr>
        <p:blipFill>
          <a:blip r:embed="rId3">
            <a:alphaModFix/>
          </a:blip>
          <a:stretch>
            <a:fillRect/>
          </a:stretch>
        </p:blipFill>
        <p:spPr>
          <a:xfrm>
            <a:off x="4689126" y="1487526"/>
            <a:ext cx="2676525" cy="3481024"/>
          </a:xfrm>
          <a:prstGeom prst="rect">
            <a:avLst/>
          </a:prstGeom>
          <a:noFill/>
          <a:ln>
            <a:noFill/>
          </a:ln>
        </p:spPr>
      </p:pic>
      <p:sp>
        <p:nvSpPr>
          <p:cNvPr id="168" name="Google Shape;168;p26"/>
          <p:cNvSpPr txBox="1"/>
          <p:nvPr/>
        </p:nvSpPr>
        <p:spPr>
          <a:xfrm>
            <a:off x="4936343" y="1885511"/>
            <a:ext cx="1974600" cy="3702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t/>
            </a:r>
            <a:endParaRPr/>
          </a:p>
        </p:txBody>
      </p:sp>
      <p:sp>
        <p:nvSpPr>
          <p:cNvPr id="169" name="Google Shape;169;p26"/>
          <p:cNvSpPr txBox="1"/>
          <p:nvPr/>
        </p:nvSpPr>
        <p:spPr>
          <a:xfrm>
            <a:off x="6681623" y="3789518"/>
            <a:ext cx="1974600" cy="6345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t>This is an OTOSCOPE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9"/>
          <p:cNvSpPr txBox="1"/>
          <p:nvPr/>
        </p:nvSpPr>
        <p:spPr>
          <a:xfrm>
            <a:off x="147275" y="83075"/>
            <a:ext cx="8679900" cy="1153500"/>
          </a:xfrm>
          <a:prstGeom prst="rect">
            <a:avLst/>
          </a:prstGeom>
          <a:noFill/>
          <a:ln>
            <a:noFill/>
          </a:ln>
        </p:spPr>
        <p:txBody>
          <a:bodyPr anchorCtr="0" anchor="t" bIns="31425" lIns="31425" spcFirstLastPara="1" rIns="31425" wrap="square" tIns="31425">
            <a:noAutofit/>
          </a:bodyPr>
          <a:lstStyle/>
          <a:p>
            <a:pPr indent="0" lvl="0" marL="0" marR="0" rtl="0" algn="l">
              <a:lnSpc>
                <a:spcPct val="120089"/>
              </a:lnSpc>
              <a:spcBef>
                <a:spcPts val="0"/>
              </a:spcBef>
              <a:spcAft>
                <a:spcPts val="0"/>
              </a:spcAft>
              <a:buNone/>
            </a:pPr>
            <a:r>
              <a:rPr lang="en-US" sz="2500">
                <a:solidFill>
                  <a:srgbClr val="000000"/>
                </a:solidFill>
                <a:highlight>
                  <a:srgbClr val="FFFF00"/>
                </a:highlight>
                <a:latin typeface="Arial"/>
                <a:ea typeface="Arial"/>
                <a:cs typeface="Arial"/>
                <a:sym typeface="Arial"/>
              </a:rPr>
              <a:t>Anatomy</a:t>
            </a:r>
            <a:r>
              <a:rPr lang="en-US" sz="2500">
                <a:solidFill>
                  <a:srgbClr val="000000"/>
                </a:solidFill>
                <a:latin typeface="Arial"/>
                <a:ea typeface="Arial"/>
                <a:cs typeface="Arial"/>
                <a:sym typeface="Arial"/>
              </a:rPr>
              <a:t> – the structure of body parts </a:t>
            </a:r>
            <a:r>
              <a:rPr lang="en-US" sz="2300">
                <a:solidFill>
                  <a:srgbClr val="000000"/>
                </a:solidFill>
                <a:latin typeface="Arial"/>
                <a:ea typeface="Arial"/>
                <a:cs typeface="Arial"/>
                <a:sym typeface="Arial"/>
              </a:rPr>
              <a:t>(also called </a:t>
            </a:r>
            <a:r>
              <a:rPr lang="en-US" sz="2300"/>
              <a:t>m</a:t>
            </a:r>
            <a:r>
              <a:rPr lang="en-US" sz="2300">
                <a:solidFill>
                  <a:srgbClr val="000000"/>
                </a:solidFill>
                <a:latin typeface="Arial"/>
                <a:ea typeface="Arial"/>
                <a:cs typeface="Arial"/>
                <a:sym typeface="Arial"/>
              </a:rPr>
              <a:t>orphology)</a:t>
            </a:r>
            <a:endParaRPr sz="2300">
              <a:solidFill>
                <a:srgbClr val="000000"/>
              </a:solidFill>
              <a:latin typeface="Arial"/>
              <a:ea typeface="Arial"/>
              <a:cs typeface="Arial"/>
              <a:sym typeface="Arial"/>
            </a:endParaRPr>
          </a:p>
          <a:p>
            <a:pPr indent="0" lvl="0" marL="0" marR="0" rtl="0" algn="l">
              <a:lnSpc>
                <a:spcPct val="120089"/>
              </a:lnSpc>
              <a:spcBef>
                <a:spcPts val="0"/>
              </a:spcBef>
              <a:spcAft>
                <a:spcPts val="0"/>
              </a:spcAft>
              <a:buNone/>
            </a:pPr>
            <a:r>
              <a:t/>
            </a:r>
            <a:endParaRPr sz="900"/>
          </a:p>
          <a:p>
            <a:pPr indent="0" lvl="0" marL="0" marR="0" rtl="0" algn="l">
              <a:lnSpc>
                <a:spcPct val="120089"/>
              </a:lnSpc>
              <a:spcBef>
                <a:spcPts val="0"/>
              </a:spcBef>
              <a:spcAft>
                <a:spcPts val="0"/>
              </a:spcAft>
              <a:buNone/>
            </a:pPr>
            <a:r>
              <a:rPr lang="en-US" sz="2500">
                <a:solidFill>
                  <a:srgbClr val="000000"/>
                </a:solidFill>
                <a:highlight>
                  <a:srgbClr val="FFFF00"/>
                </a:highlight>
                <a:latin typeface="Arial"/>
                <a:ea typeface="Arial"/>
                <a:cs typeface="Arial"/>
                <a:sym typeface="Arial"/>
              </a:rPr>
              <a:t>Physiology</a:t>
            </a:r>
            <a:r>
              <a:rPr lang="en-US" sz="2500">
                <a:solidFill>
                  <a:srgbClr val="000000"/>
                </a:solidFill>
                <a:latin typeface="Arial"/>
                <a:ea typeface="Arial"/>
                <a:cs typeface="Arial"/>
                <a:sym typeface="Arial"/>
              </a:rPr>
              <a:t> – the function of the body parts</a:t>
            </a:r>
            <a:endParaRPr sz="2500"/>
          </a:p>
        </p:txBody>
      </p:sp>
      <p:pic>
        <p:nvPicPr>
          <p:cNvPr id="35" name="Google Shape;35;p9"/>
          <p:cNvPicPr preferRelativeResize="0"/>
          <p:nvPr/>
        </p:nvPicPr>
        <p:blipFill>
          <a:blip r:embed="rId3">
            <a:alphaModFix/>
          </a:blip>
          <a:stretch>
            <a:fillRect/>
          </a:stretch>
        </p:blipFill>
        <p:spPr>
          <a:xfrm>
            <a:off x="4851525" y="1416850"/>
            <a:ext cx="4121113" cy="3486200"/>
          </a:xfrm>
          <a:prstGeom prst="rect">
            <a:avLst/>
          </a:prstGeom>
          <a:noFill/>
          <a:ln>
            <a:noFill/>
          </a:ln>
        </p:spPr>
      </p:pic>
      <p:sp>
        <p:nvSpPr>
          <p:cNvPr id="36" name="Google Shape;36;p9"/>
          <p:cNvSpPr txBox="1"/>
          <p:nvPr/>
        </p:nvSpPr>
        <p:spPr>
          <a:xfrm>
            <a:off x="223275" y="1416850"/>
            <a:ext cx="4405200" cy="2541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t>Historically, the study of anatomy has been difficult because of restrictions and laws regarding human dissection.    </a:t>
            </a:r>
            <a:endParaRPr i="1" sz="1800"/>
          </a:p>
          <a:p>
            <a:pPr indent="0" lvl="0" marL="0" rtl="0" algn="l">
              <a:spcBef>
                <a:spcPts val="0"/>
              </a:spcBef>
              <a:spcAft>
                <a:spcPts val="0"/>
              </a:spcAft>
              <a:buNone/>
            </a:pPr>
            <a:r>
              <a:t/>
            </a:r>
            <a:endParaRPr i="1" sz="1800"/>
          </a:p>
          <a:p>
            <a:pPr indent="0" lvl="0" marL="0" rtl="0" algn="l">
              <a:spcBef>
                <a:spcPts val="0"/>
              </a:spcBef>
              <a:spcAft>
                <a:spcPts val="0"/>
              </a:spcAft>
              <a:buClr>
                <a:schemeClr val="dk1"/>
              </a:buClr>
              <a:buSzPts val="1100"/>
              <a:buFont typeface="Arial"/>
              <a:buNone/>
            </a:pPr>
            <a:r>
              <a:rPr i="1" lang="en-US" sz="1800"/>
              <a:t>Later, when restrictions were lifted, the demand for bodies lead to body snatching, people who dug up graves to sell them were called “resurrectionists.”</a:t>
            </a:r>
            <a:endParaRPr i="1"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 name="Google Shape;37;p9"/>
          <p:cNvSpPr txBox="1"/>
          <p:nvPr/>
        </p:nvSpPr>
        <p:spPr>
          <a:xfrm>
            <a:off x="266200" y="4198950"/>
            <a:ext cx="4362300" cy="704100"/>
          </a:xfrm>
          <a:prstGeom prst="rect">
            <a:avLst/>
          </a:prstGeom>
          <a:solidFill>
            <a:srgbClr val="5B0F00"/>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Check out the story of </a:t>
            </a:r>
            <a:r>
              <a:rPr lang="en-US" u="sng">
                <a:solidFill>
                  <a:srgbClr val="FFFFFF"/>
                </a:solidFill>
                <a:hlinkClick r:id="rId4">
                  <a:extLst>
                    <a:ext uri="{A12FA001-AC4F-418D-AE19-62706E023703}">
                      <ahyp:hlinkClr val="tx"/>
                    </a:ext>
                  </a:extLst>
                </a:hlinkClick>
              </a:rPr>
              <a:t>Burke and Hare</a:t>
            </a:r>
            <a:r>
              <a:rPr lang="en-US">
                <a:solidFill>
                  <a:srgbClr val="FFFFFF"/>
                </a:solidFill>
              </a:rPr>
              <a:t>, famous serial killers who killed people to sell their bodies.</a:t>
            </a:r>
            <a:r>
              <a:rPr lang="en-US" sz="1000">
                <a:solidFill>
                  <a:srgbClr val="FFFFFF"/>
                </a:solidFill>
              </a:rPr>
              <a:t> (6 min video) </a:t>
            </a:r>
            <a:endParaRPr sz="10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5486400" y="342873"/>
            <a:ext cx="3271525" cy="4628875"/>
          </a:xfrm>
          <a:prstGeom prst="rect">
            <a:avLst/>
          </a:prstGeom>
          <a:noFill/>
          <a:ln>
            <a:noFill/>
          </a:ln>
        </p:spPr>
      </p:pic>
      <p:sp>
        <p:nvSpPr>
          <p:cNvPr id="175" name="Google Shape;175;p27"/>
          <p:cNvSpPr txBox="1"/>
          <p:nvPr/>
        </p:nvSpPr>
        <p:spPr>
          <a:xfrm>
            <a:off x="233685" y="265545"/>
            <a:ext cx="5166600" cy="4429200"/>
          </a:xfrm>
          <a:prstGeom prst="rect">
            <a:avLst/>
          </a:prstGeom>
          <a:noFill/>
          <a:ln>
            <a:noFill/>
          </a:ln>
        </p:spPr>
        <p:txBody>
          <a:bodyPr anchorCtr="0" anchor="t" bIns="31425" lIns="31425" spcFirstLastPara="1" rIns="31425" wrap="square" tIns="31425">
            <a:noAutofit/>
          </a:bodyPr>
          <a:lstStyle/>
          <a:p>
            <a:pPr indent="0" lvl="0" marL="0" rtl="0" algn="l">
              <a:lnSpc>
                <a:spcPct val="100000"/>
              </a:lnSpc>
              <a:spcBef>
                <a:spcPts val="0"/>
              </a:spcBef>
              <a:spcAft>
                <a:spcPts val="0"/>
              </a:spcAft>
              <a:buNone/>
            </a:pPr>
            <a:r>
              <a:rPr lang="en-US" sz="2200">
                <a:solidFill>
                  <a:srgbClr val="000000"/>
                </a:solidFill>
                <a:latin typeface="Arial"/>
                <a:ea typeface="Arial"/>
                <a:cs typeface="Arial"/>
                <a:sym typeface="Arial"/>
              </a:rPr>
              <a:t>Anatomical Terminology</a:t>
            </a:r>
            <a:br>
              <a:rPr lang="en-US" sz="2200">
                <a:solidFill>
                  <a:srgbClr val="000000"/>
                </a:solidFill>
                <a:latin typeface="Arial"/>
                <a:ea typeface="Arial"/>
                <a:cs typeface="Arial"/>
                <a:sym typeface="Arial"/>
              </a:rPr>
            </a:br>
            <a:br>
              <a:rPr lang="en-US" sz="2200">
                <a:solidFill>
                  <a:srgbClr val="000000"/>
                </a:solidFill>
                <a:latin typeface="Arial"/>
                <a:ea typeface="Arial"/>
                <a:cs typeface="Arial"/>
                <a:sym typeface="Arial"/>
              </a:rPr>
            </a:br>
            <a:r>
              <a:rPr lang="en-US" sz="1800">
                <a:solidFill>
                  <a:srgbClr val="000000"/>
                </a:solidFill>
                <a:latin typeface="Arial"/>
                <a:ea typeface="Arial"/>
                <a:cs typeface="Arial"/>
                <a:sym typeface="Arial"/>
              </a:rPr>
              <a:t>Anatomical Position = standing erect, face forward, arms at side, palms facing forward</a:t>
            </a:r>
            <a:br>
              <a:rPr lang="en-US" sz="2200">
                <a:solidFill>
                  <a:srgbClr val="000000"/>
                </a:solidFill>
                <a:latin typeface="Arial"/>
                <a:ea typeface="Arial"/>
                <a:cs typeface="Arial"/>
                <a:sym typeface="Arial"/>
              </a:rPr>
            </a:b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Superior / Inferior</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Medial / Lateral						           </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Proximal / Distal</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Dorsal / Ventral</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Anterior/ Posterior   </a:t>
            </a:r>
            <a:r>
              <a:rPr lang="en-US" sz="1500">
                <a:solidFill>
                  <a:schemeClr val="dk1"/>
                </a:solidFill>
              </a:rPr>
              <a:t>						</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Sagittal | Transverse | Frontal (coronal)</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US" sz="1500">
                <a:solidFill>
                  <a:schemeClr val="dk1"/>
                </a:solidFill>
              </a:rPr>
              <a:t>Superficial / Deep</a:t>
            </a:r>
            <a:endParaRPr sz="1500">
              <a:solidFill>
                <a:schemeClr val="dk1"/>
              </a:solidFill>
            </a:endParaRPr>
          </a:p>
          <a:p>
            <a:pPr indent="0" lvl="0" marL="0" rtl="0" algn="l">
              <a:lnSpc>
                <a:spcPct val="115000"/>
              </a:lnSpc>
              <a:spcBef>
                <a:spcPts val="0"/>
              </a:spcBef>
              <a:spcAft>
                <a:spcPts val="1200"/>
              </a:spcAft>
              <a:buClr>
                <a:schemeClr val="dk1"/>
              </a:buClr>
              <a:buSzPts val="900"/>
              <a:buFont typeface="Arial"/>
              <a:buNone/>
            </a:pPr>
            <a:r>
              <a:rPr lang="en-US" sz="1500">
                <a:solidFill>
                  <a:schemeClr val="dk1"/>
                </a:solidFill>
              </a:rPr>
              <a:t>			</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8"/>
          <p:cNvPicPr preferRelativeResize="0"/>
          <p:nvPr/>
        </p:nvPicPr>
        <p:blipFill>
          <a:blip r:embed="rId3">
            <a:alphaModFix/>
          </a:blip>
          <a:stretch>
            <a:fillRect/>
          </a:stretch>
        </p:blipFill>
        <p:spPr>
          <a:xfrm>
            <a:off x="423948" y="721527"/>
            <a:ext cx="2877400" cy="4332801"/>
          </a:xfrm>
          <a:prstGeom prst="rect">
            <a:avLst/>
          </a:prstGeom>
          <a:noFill/>
          <a:ln>
            <a:noFill/>
          </a:ln>
        </p:spPr>
      </p:pic>
      <p:pic>
        <p:nvPicPr>
          <p:cNvPr id="181" name="Google Shape;181;p28"/>
          <p:cNvPicPr preferRelativeResize="0"/>
          <p:nvPr/>
        </p:nvPicPr>
        <p:blipFill>
          <a:blip r:embed="rId4">
            <a:alphaModFix/>
          </a:blip>
          <a:stretch>
            <a:fillRect/>
          </a:stretch>
        </p:blipFill>
        <p:spPr>
          <a:xfrm>
            <a:off x="3917000" y="807700"/>
            <a:ext cx="4932400" cy="3704525"/>
          </a:xfrm>
          <a:prstGeom prst="rect">
            <a:avLst/>
          </a:prstGeom>
          <a:noFill/>
          <a:ln>
            <a:noFill/>
          </a:ln>
        </p:spPr>
      </p:pic>
      <p:sp>
        <p:nvSpPr>
          <p:cNvPr id="182" name="Google Shape;182;p28"/>
          <p:cNvSpPr txBox="1"/>
          <p:nvPr/>
        </p:nvSpPr>
        <p:spPr>
          <a:xfrm>
            <a:off x="191950" y="63025"/>
            <a:ext cx="79641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Planes of the Body</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9"/>
          <p:cNvPicPr preferRelativeResize="0"/>
          <p:nvPr/>
        </p:nvPicPr>
        <p:blipFill>
          <a:blip r:embed="rId3">
            <a:alphaModFix/>
          </a:blip>
          <a:stretch>
            <a:fillRect/>
          </a:stretch>
        </p:blipFill>
        <p:spPr>
          <a:xfrm>
            <a:off x="188675" y="115575"/>
            <a:ext cx="6672732" cy="3751550"/>
          </a:xfrm>
          <a:prstGeom prst="rect">
            <a:avLst/>
          </a:prstGeom>
          <a:noFill/>
          <a:ln>
            <a:noFill/>
          </a:ln>
        </p:spPr>
      </p:pic>
      <p:sp>
        <p:nvSpPr>
          <p:cNvPr id="188" name="Google Shape;188;p29"/>
          <p:cNvSpPr txBox="1"/>
          <p:nvPr/>
        </p:nvSpPr>
        <p:spPr>
          <a:xfrm>
            <a:off x="755145" y="3908520"/>
            <a:ext cx="7633800" cy="10182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700"/>
              <a:t>From the movie “Thirteen Ghosts”</a:t>
            </a:r>
            <a:br>
              <a:rPr lang="en-US" sz="2700"/>
            </a:br>
            <a:r>
              <a:rPr lang="en-US" sz="2700"/>
              <a:t>                      -  What kind of cut is this?</a:t>
            </a:r>
            <a:endParaRPr sz="2700"/>
          </a:p>
        </p:txBody>
      </p:sp>
      <p:sp>
        <p:nvSpPr>
          <p:cNvPr id="189" name="Google Shape;189;p29"/>
          <p:cNvSpPr txBox="1"/>
          <p:nvPr/>
        </p:nvSpPr>
        <p:spPr>
          <a:xfrm>
            <a:off x="7017725" y="115575"/>
            <a:ext cx="2041500" cy="891600"/>
          </a:xfrm>
          <a:prstGeom prst="rect">
            <a:avLst/>
          </a:prstGeom>
          <a:solidFill>
            <a:srgbClr val="FFFFFF"/>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i="1" lang="en-US" sz="1500"/>
              <a:t>A really sharp pane of glass fell on this unfortunate character.</a:t>
            </a:r>
            <a:endParaRPr i="1"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nvPicPr>
        <p:blipFill>
          <a:blip r:embed="rId3">
            <a:alphaModFix/>
          </a:blip>
          <a:stretch>
            <a:fillRect/>
          </a:stretch>
        </p:blipFill>
        <p:spPr>
          <a:xfrm>
            <a:off x="291409" y="994872"/>
            <a:ext cx="6688137" cy="3749940"/>
          </a:xfrm>
          <a:prstGeom prst="rect">
            <a:avLst/>
          </a:prstGeom>
          <a:noFill/>
          <a:ln>
            <a:noFill/>
          </a:ln>
        </p:spPr>
      </p:pic>
      <p:sp>
        <p:nvSpPr>
          <p:cNvPr id="195" name="Google Shape;195;p30"/>
          <p:cNvSpPr txBox="1"/>
          <p:nvPr/>
        </p:nvSpPr>
        <p:spPr>
          <a:xfrm>
            <a:off x="336172" y="244569"/>
            <a:ext cx="7816200" cy="6429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t>Unfortunate passengers on “Ghost Ship.”</a:t>
            </a:r>
            <a:endParaRPr sz="2000"/>
          </a:p>
        </p:txBody>
      </p:sp>
      <p:pic>
        <p:nvPicPr>
          <p:cNvPr id="196" name="Google Shape;196;p30"/>
          <p:cNvPicPr preferRelativeResize="0"/>
          <p:nvPr/>
        </p:nvPicPr>
        <p:blipFill rotWithShape="1">
          <a:blip r:embed="rId4">
            <a:alphaModFix/>
          </a:blip>
          <a:srcRect b="0" l="13166" r="18611" t="0"/>
          <a:stretch/>
        </p:blipFill>
        <p:spPr>
          <a:xfrm>
            <a:off x="6135233" y="3344541"/>
            <a:ext cx="2807190" cy="17359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Episode one of season one from &quot;Under the Dome&quot;.... The infamous cow scene - enjoy :D Not for the faint hearted" id="201" name="Google Shape;201;p31" title="Under the Dome - The cow scene">
            <a:hlinkClick r:id="rId3"/>
          </p:cNvPr>
          <p:cNvPicPr preferRelativeResize="0"/>
          <p:nvPr/>
        </p:nvPicPr>
        <p:blipFill>
          <a:blip r:embed="rId4">
            <a:alphaModFix/>
          </a:blip>
          <a:stretch>
            <a:fillRect/>
          </a:stretch>
        </p:blipFill>
        <p:spPr>
          <a:xfrm>
            <a:off x="1969010" y="94362"/>
            <a:ext cx="4986596" cy="3739956"/>
          </a:xfrm>
          <a:prstGeom prst="rect">
            <a:avLst/>
          </a:prstGeom>
          <a:noFill/>
          <a:ln>
            <a:noFill/>
          </a:ln>
        </p:spPr>
      </p:pic>
      <p:sp>
        <p:nvSpPr>
          <p:cNvPr id="202" name="Google Shape;202;p31"/>
          <p:cNvSpPr txBox="1"/>
          <p:nvPr/>
        </p:nvSpPr>
        <p:spPr>
          <a:xfrm>
            <a:off x="1217060" y="3938880"/>
            <a:ext cx="6939600" cy="5238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Unfortunate cow.  </a:t>
            </a:r>
            <a:r>
              <a:rPr lang="en-US" sz="2500"/>
              <a:t>What kind of cut is this?</a:t>
            </a:r>
            <a:endParaRPr sz="2500"/>
          </a:p>
        </p:txBody>
      </p:sp>
      <p:sp>
        <p:nvSpPr>
          <p:cNvPr id="203" name="Google Shape;203;p31"/>
          <p:cNvSpPr txBox="1"/>
          <p:nvPr/>
        </p:nvSpPr>
        <p:spPr>
          <a:xfrm>
            <a:off x="2510750" y="4462675"/>
            <a:ext cx="33999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u="sng">
                <a:solidFill>
                  <a:schemeClr val="hlink"/>
                </a:solidFill>
                <a:hlinkClick r:id="rId5"/>
              </a:rPr>
              <a:t>Activity:  Gummy Bear Dissection</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nvSpPr>
        <p:spPr>
          <a:xfrm>
            <a:off x="360650" y="831925"/>
            <a:ext cx="5340900" cy="3281100"/>
          </a:xfrm>
          <a:prstGeom prst="rect">
            <a:avLst/>
          </a:prstGeom>
          <a:noFill/>
          <a:ln>
            <a:noFill/>
          </a:ln>
        </p:spPr>
        <p:txBody>
          <a:bodyPr anchorCtr="0" anchor="t" bIns="31425" lIns="31425" spcFirstLastPara="1" rIns="31425" wrap="square" tIns="31425">
            <a:noAutofit/>
          </a:bodyPr>
          <a:lstStyle/>
          <a:p>
            <a:pPr indent="0" lvl="0" marL="0" marR="0" rtl="0" algn="l">
              <a:lnSpc>
                <a:spcPct val="108036"/>
              </a:lnSpc>
              <a:spcBef>
                <a:spcPts val="0"/>
              </a:spcBef>
              <a:spcAft>
                <a:spcPts val="0"/>
              </a:spcAft>
              <a:buNone/>
            </a:pPr>
            <a:r>
              <a:rPr lang="en-US" sz="2800">
                <a:solidFill>
                  <a:srgbClr val="000000"/>
                </a:solidFill>
                <a:latin typeface="Arial"/>
                <a:ea typeface="Arial"/>
                <a:cs typeface="Arial"/>
                <a:sym typeface="Arial"/>
              </a:rPr>
              <a:t>Axial Portion - head, neck, </a:t>
            </a:r>
            <a:r>
              <a:rPr lang="en-US" sz="2800"/>
              <a:t>spine</a:t>
            </a:r>
            <a:endParaRPr sz="2800">
              <a:solidFill>
                <a:srgbClr val="000000"/>
              </a:solidFill>
              <a:latin typeface="Arial"/>
              <a:ea typeface="Arial"/>
              <a:cs typeface="Arial"/>
              <a:sym typeface="Arial"/>
            </a:endParaRPr>
          </a:p>
          <a:p>
            <a:pPr indent="0" lvl="0" marL="0" marR="0" rtl="0" algn="l">
              <a:lnSpc>
                <a:spcPct val="108036"/>
              </a:lnSpc>
              <a:spcBef>
                <a:spcPts val="0"/>
              </a:spcBef>
              <a:spcAft>
                <a:spcPts val="0"/>
              </a:spcAft>
              <a:buNone/>
            </a:pPr>
            <a:r>
              <a:t/>
            </a:r>
            <a:endParaRPr sz="2800"/>
          </a:p>
          <a:p>
            <a:pPr indent="0" lvl="0" marL="0" marR="0" rtl="0" algn="l">
              <a:lnSpc>
                <a:spcPct val="108036"/>
              </a:lnSpc>
              <a:spcBef>
                <a:spcPts val="0"/>
              </a:spcBef>
              <a:spcAft>
                <a:spcPts val="0"/>
              </a:spcAft>
              <a:buNone/>
            </a:pPr>
            <a:r>
              <a:rPr lang="en-US" sz="2800">
                <a:solidFill>
                  <a:srgbClr val="000000"/>
                </a:solidFill>
                <a:latin typeface="Arial"/>
                <a:ea typeface="Arial"/>
                <a:cs typeface="Arial"/>
                <a:sym typeface="Arial"/>
              </a:rPr>
              <a:t>Appendicular Portion </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                      - arms &amp; legs</a:t>
            </a:r>
            <a:endParaRPr sz="2800">
              <a:solidFill>
                <a:srgbClr val="000000"/>
              </a:solidFill>
              <a:latin typeface="Arial"/>
              <a:ea typeface="Arial"/>
              <a:cs typeface="Arial"/>
              <a:sym typeface="Arial"/>
            </a:endParaRPr>
          </a:p>
          <a:p>
            <a:pPr indent="0" lvl="0" marL="0" marR="0" rtl="0" algn="l">
              <a:lnSpc>
                <a:spcPct val="108036"/>
              </a:lnSpc>
              <a:spcBef>
                <a:spcPts val="0"/>
              </a:spcBef>
              <a:spcAft>
                <a:spcPts val="0"/>
              </a:spcAft>
              <a:buNone/>
            </a:pPr>
            <a:r>
              <a:rPr lang="en-US" sz="2600">
                <a:solidFill>
                  <a:srgbClr val="000000"/>
                </a:solidFill>
                <a:latin typeface="Arial"/>
                <a:ea typeface="Arial"/>
                <a:cs typeface="Arial"/>
                <a:sym typeface="Arial"/>
              </a:rPr>
              <a:t> </a:t>
            </a:r>
            <a:endParaRPr sz="2600"/>
          </a:p>
          <a:p>
            <a:pPr indent="0" lvl="0" marL="0" marR="0" rtl="0" algn="l">
              <a:lnSpc>
                <a:spcPct val="108036"/>
              </a:lnSpc>
              <a:spcBef>
                <a:spcPts val="0"/>
              </a:spcBef>
              <a:spcAft>
                <a:spcPts val="0"/>
              </a:spcAft>
              <a:buNone/>
            </a:pPr>
            <a:r>
              <a:rPr b="1" lang="en-US" sz="2600"/>
              <a:t> </a:t>
            </a:r>
            <a:r>
              <a:rPr b="1" lang="en-US" sz="2600">
                <a:solidFill>
                  <a:srgbClr val="000000"/>
                </a:solidFill>
              </a:rPr>
              <a:t>VISCERA</a:t>
            </a:r>
            <a:r>
              <a:rPr lang="en-US" sz="2600">
                <a:solidFill>
                  <a:srgbClr val="000000"/>
                </a:solidFill>
                <a:latin typeface="Arial"/>
                <a:ea typeface="Arial"/>
                <a:cs typeface="Arial"/>
                <a:sym typeface="Arial"/>
              </a:rPr>
              <a:t> = internal organs.  </a:t>
            </a: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                   "Visceral organs"</a:t>
            </a:r>
            <a:endParaRPr sz="2800">
              <a:solidFill>
                <a:srgbClr val="000000"/>
              </a:solidFill>
              <a:latin typeface="Arial"/>
              <a:ea typeface="Arial"/>
              <a:cs typeface="Arial"/>
              <a:sym typeface="Arial"/>
            </a:endParaRPr>
          </a:p>
        </p:txBody>
      </p:sp>
      <p:sp>
        <p:nvSpPr>
          <p:cNvPr id="209" name="Google Shape;209;p32"/>
          <p:cNvSpPr txBox="1"/>
          <p:nvPr/>
        </p:nvSpPr>
        <p:spPr>
          <a:xfrm>
            <a:off x="148475" y="4"/>
            <a:ext cx="7454700" cy="5262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2500"/>
              <a:t>General Organization of the Body</a:t>
            </a:r>
            <a:endParaRPr b="1" sz="2500"/>
          </a:p>
        </p:txBody>
      </p:sp>
      <p:pic>
        <p:nvPicPr>
          <p:cNvPr id="210" name="Google Shape;210;p32"/>
          <p:cNvPicPr preferRelativeResize="0"/>
          <p:nvPr/>
        </p:nvPicPr>
        <p:blipFill>
          <a:blip r:embed="rId3">
            <a:alphaModFix/>
          </a:blip>
          <a:stretch>
            <a:fillRect/>
          </a:stretch>
        </p:blipFill>
        <p:spPr>
          <a:xfrm>
            <a:off x="5701575" y="108899"/>
            <a:ext cx="2723240" cy="5034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nvSpPr>
        <p:spPr>
          <a:xfrm>
            <a:off x="468934" y="778646"/>
            <a:ext cx="8206200" cy="439500"/>
          </a:xfrm>
          <a:prstGeom prst="rect">
            <a:avLst/>
          </a:prstGeom>
          <a:noFill/>
          <a:ln>
            <a:noFill/>
          </a:ln>
        </p:spPr>
        <p:txBody>
          <a:bodyPr anchorCtr="0" anchor="t" bIns="31425" lIns="31425" spcFirstLastPara="1" rIns="31425" wrap="square" tIns="31425">
            <a:noAutofit/>
          </a:bodyPr>
          <a:lstStyle/>
          <a:p>
            <a:pPr indent="0" lvl="0" marL="0" marR="0" rtl="0" algn="l">
              <a:lnSpc>
                <a:spcPct val="120089"/>
              </a:lnSpc>
              <a:spcBef>
                <a:spcPts val="0"/>
              </a:spcBef>
              <a:spcAft>
                <a:spcPts val="0"/>
              </a:spcAft>
              <a:buNone/>
            </a:pPr>
            <a:r>
              <a:rPr lang="en-US" sz="2600">
                <a:solidFill>
                  <a:srgbClr val="000000"/>
                </a:solidFill>
                <a:latin typeface="Arial"/>
                <a:ea typeface="Arial"/>
                <a:cs typeface="Arial"/>
                <a:sym typeface="Arial"/>
              </a:rPr>
              <a:t>Popular in horror movies and games</a:t>
            </a:r>
            <a:endParaRPr sz="2600">
              <a:solidFill>
                <a:srgbClr val="000000"/>
              </a:solidFill>
              <a:latin typeface="Arial"/>
              <a:ea typeface="Arial"/>
              <a:cs typeface="Arial"/>
              <a:sym typeface="Arial"/>
            </a:endParaRPr>
          </a:p>
        </p:txBody>
      </p:sp>
      <p:pic>
        <p:nvPicPr>
          <p:cNvPr id="216" name="Google Shape;216;p33"/>
          <p:cNvPicPr preferRelativeResize="0"/>
          <p:nvPr/>
        </p:nvPicPr>
        <p:blipFill>
          <a:blip r:embed="rId3">
            <a:alphaModFix/>
          </a:blip>
          <a:stretch>
            <a:fillRect/>
          </a:stretch>
        </p:blipFill>
        <p:spPr>
          <a:xfrm>
            <a:off x="468932" y="1458722"/>
            <a:ext cx="2457439" cy="3428983"/>
          </a:xfrm>
          <a:prstGeom prst="rect">
            <a:avLst/>
          </a:prstGeom>
          <a:noFill/>
          <a:ln>
            <a:noFill/>
          </a:ln>
        </p:spPr>
      </p:pic>
      <p:pic>
        <p:nvPicPr>
          <p:cNvPr id="217" name="Google Shape;217;p33"/>
          <p:cNvPicPr preferRelativeResize="0"/>
          <p:nvPr/>
        </p:nvPicPr>
        <p:blipFill>
          <a:blip r:embed="rId4">
            <a:alphaModFix/>
          </a:blip>
          <a:stretch>
            <a:fillRect/>
          </a:stretch>
        </p:blipFill>
        <p:spPr>
          <a:xfrm>
            <a:off x="7022670" y="42992"/>
            <a:ext cx="1652467" cy="1910807"/>
          </a:xfrm>
          <a:prstGeom prst="rect">
            <a:avLst/>
          </a:prstGeom>
          <a:noFill/>
          <a:ln>
            <a:noFill/>
          </a:ln>
        </p:spPr>
      </p:pic>
      <p:sp>
        <p:nvSpPr>
          <p:cNvPr id="218" name="Google Shape;218;p33"/>
          <p:cNvSpPr txBox="1"/>
          <p:nvPr/>
        </p:nvSpPr>
        <p:spPr>
          <a:xfrm>
            <a:off x="270270" y="152027"/>
            <a:ext cx="4245600" cy="5406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2700"/>
              <a:t>EVISCERATE</a:t>
            </a:r>
            <a:endParaRPr b="1" sz="2700"/>
          </a:p>
        </p:txBody>
      </p:sp>
      <p:pic>
        <p:nvPicPr>
          <p:cNvPr id="219" name="Google Shape;219;p33"/>
          <p:cNvPicPr preferRelativeResize="0"/>
          <p:nvPr/>
        </p:nvPicPr>
        <p:blipFill>
          <a:blip r:embed="rId5">
            <a:alphaModFix/>
          </a:blip>
          <a:stretch>
            <a:fillRect/>
          </a:stretch>
        </p:blipFill>
        <p:spPr>
          <a:xfrm>
            <a:off x="3417005" y="1803749"/>
            <a:ext cx="4114800" cy="2738914"/>
          </a:xfrm>
          <a:prstGeom prst="rect">
            <a:avLst/>
          </a:prstGeom>
          <a:noFill/>
          <a:ln>
            <a:noFill/>
          </a:ln>
        </p:spPr>
      </p:pic>
      <p:sp>
        <p:nvSpPr>
          <p:cNvPr id="220" name="Google Shape;220;p33"/>
          <p:cNvSpPr txBox="1"/>
          <p:nvPr/>
        </p:nvSpPr>
        <p:spPr>
          <a:xfrm>
            <a:off x="3605075" y="4663938"/>
            <a:ext cx="5385000" cy="3423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200"/>
              <a:t>Photo Source: https://www.flickr.com/photos/pietroizzo/7478162336/in/photostream/</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115625" y="126398"/>
            <a:ext cx="8664000" cy="552000"/>
          </a:xfrm>
          <a:prstGeom prst="rect">
            <a:avLst/>
          </a:prstGeom>
        </p:spPr>
        <p:txBody>
          <a:bodyPr anchorCtr="0" anchor="t" bIns="31425" lIns="31425" spcFirstLastPara="1" rIns="31425" wrap="square" tIns="31425">
            <a:noAutofit/>
          </a:bodyPr>
          <a:lstStyle/>
          <a:p>
            <a:pPr indent="0" lvl="0" marL="0" rtl="0" algn="l">
              <a:lnSpc>
                <a:spcPct val="100000"/>
              </a:lnSpc>
              <a:spcBef>
                <a:spcPts val="0"/>
              </a:spcBef>
              <a:spcAft>
                <a:spcPts val="0"/>
              </a:spcAft>
              <a:buNone/>
            </a:pPr>
            <a:r>
              <a:rPr lang="en-US" sz="2900">
                <a:solidFill>
                  <a:srgbClr val="000000"/>
                </a:solidFill>
                <a:latin typeface="Arial"/>
                <a:ea typeface="Arial"/>
                <a:cs typeface="Arial"/>
                <a:sym typeface="Arial"/>
              </a:rPr>
              <a:t>Body Cavities &amp; Membranes</a:t>
            </a:r>
            <a:endParaRPr sz="2900">
              <a:solidFill>
                <a:srgbClr val="000000"/>
              </a:solidFill>
              <a:latin typeface="Arial"/>
              <a:ea typeface="Arial"/>
              <a:cs typeface="Arial"/>
              <a:sym typeface="Arial"/>
            </a:endParaRPr>
          </a:p>
        </p:txBody>
      </p:sp>
      <p:sp>
        <p:nvSpPr>
          <p:cNvPr id="226" name="Google Shape;226;p34"/>
          <p:cNvSpPr txBox="1"/>
          <p:nvPr>
            <p:ph idx="1" type="body"/>
          </p:nvPr>
        </p:nvSpPr>
        <p:spPr>
          <a:xfrm>
            <a:off x="694975" y="883000"/>
            <a:ext cx="4191000" cy="2912400"/>
          </a:xfrm>
          <a:prstGeom prst="rect">
            <a:avLst/>
          </a:prstGeom>
        </p:spPr>
        <p:txBody>
          <a:bodyPr anchorCtr="0" anchor="t" bIns="31425" lIns="31425" spcFirstLastPara="1" rIns="31425" wrap="square" tIns="31425">
            <a:noAutofit/>
          </a:bodyPr>
          <a:lstStyle/>
          <a:p>
            <a:pPr indent="0" lvl="0" marL="0" rtl="0" algn="l">
              <a:lnSpc>
                <a:spcPct val="100000"/>
              </a:lnSpc>
              <a:spcBef>
                <a:spcPts val="600"/>
              </a:spcBef>
              <a:spcAft>
                <a:spcPts val="0"/>
              </a:spcAft>
              <a:buNone/>
            </a:pPr>
            <a:r>
              <a:rPr lang="en-US" sz="2200">
                <a:solidFill>
                  <a:srgbClr val="000000"/>
                </a:solidFill>
                <a:latin typeface="Arial"/>
                <a:ea typeface="Arial"/>
                <a:cs typeface="Arial"/>
                <a:sym typeface="Arial"/>
              </a:rPr>
              <a:t>Dorsal Cavity  = back side</a:t>
            </a:r>
            <a:r>
              <a:rPr lang="en-US" sz="2200">
                <a:solidFill>
                  <a:srgbClr val="000000"/>
                </a:solidFill>
              </a:rPr>
              <a:t>    </a:t>
            </a:r>
            <a:endParaRPr sz="2200">
              <a:solidFill>
                <a:srgbClr val="000000"/>
              </a:solidFill>
            </a:endParaRPr>
          </a:p>
          <a:p>
            <a:pPr indent="0" lvl="0" marL="0" rtl="0" algn="l">
              <a:lnSpc>
                <a:spcPct val="100000"/>
              </a:lnSpc>
              <a:spcBef>
                <a:spcPts val="600"/>
              </a:spcBef>
              <a:spcAft>
                <a:spcPts val="0"/>
              </a:spcAft>
              <a:buNone/>
            </a:pPr>
            <a:r>
              <a:rPr lang="en-US" sz="2200">
                <a:solidFill>
                  <a:srgbClr val="000000"/>
                </a:solidFill>
                <a:latin typeface="Arial"/>
                <a:ea typeface="Arial"/>
                <a:cs typeface="Arial"/>
                <a:sym typeface="Arial"/>
              </a:rPr>
              <a:t>Ventral </a:t>
            </a:r>
            <a:r>
              <a:rPr lang="en-US" sz="2200">
                <a:solidFill>
                  <a:srgbClr val="000000"/>
                </a:solidFill>
              </a:rPr>
              <a:t>Cavity </a:t>
            </a:r>
            <a:r>
              <a:rPr lang="en-US" sz="2200">
                <a:solidFill>
                  <a:srgbClr val="000000"/>
                </a:solidFill>
                <a:latin typeface="Arial"/>
                <a:ea typeface="Arial"/>
                <a:cs typeface="Arial"/>
                <a:sym typeface="Arial"/>
              </a:rPr>
              <a:t>= front side</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sz="2200">
              <a:solidFill>
                <a:srgbClr val="000000"/>
              </a:solidFill>
            </a:endParaRPr>
          </a:p>
          <a:p>
            <a:pPr indent="0" lvl="0" marL="0" rtl="0" algn="l">
              <a:lnSpc>
                <a:spcPct val="100000"/>
              </a:lnSpc>
              <a:spcBef>
                <a:spcPts val="600"/>
              </a:spcBef>
              <a:spcAft>
                <a:spcPts val="0"/>
              </a:spcAft>
              <a:buNone/>
            </a:pPr>
            <a:r>
              <a:rPr lang="en-US" sz="2200">
                <a:solidFill>
                  <a:srgbClr val="000000"/>
                </a:solidFill>
              </a:rPr>
              <a:t>Cranial Cavity =  brain		</a:t>
            </a:r>
            <a:endParaRPr sz="2200">
              <a:solidFill>
                <a:srgbClr val="000000"/>
              </a:solidFill>
            </a:endParaRPr>
          </a:p>
          <a:p>
            <a:pPr indent="0" lvl="0" marL="0" rtl="0" algn="l">
              <a:lnSpc>
                <a:spcPct val="100000"/>
              </a:lnSpc>
              <a:spcBef>
                <a:spcPts val="600"/>
              </a:spcBef>
              <a:spcAft>
                <a:spcPts val="0"/>
              </a:spcAft>
              <a:buNone/>
            </a:pPr>
            <a:r>
              <a:rPr lang="en-US" sz="2200">
                <a:solidFill>
                  <a:srgbClr val="000000"/>
                </a:solidFill>
              </a:rPr>
              <a:t>Spinal Cavity = spinal cord</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sz="2200">
              <a:solidFill>
                <a:srgbClr val="000000"/>
              </a:solidFill>
              <a:latin typeface="Arial"/>
              <a:ea typeface="Arial"/>
              <a:cs typeface="Arial"/>
              <a:sym typeface="Arial"/>
            </a:endParaRPr>
          </a:p>
        </p:txBody>
      </p:sp>
      <p:pic>
        <p:nvPicPr>
          <p:cNvPr id="227" name="Google Shape;227;p34"/>
          <p:cNvPicPr preferRelativeResize="0"/>
          <p:nvPr/>
        </p:nvPicPr>
        <p:blipFill>
          <a:blip r:embed="rId3">
            <a:alphaModFix/>
          </a:blip>
          <a:stretch>
            <a:fillRect/>
          </a:stretch>
        </p:blipFill>
        <p:spPr>
          <a:xfrm>
            <a:off x="5512700" y="357350"/>
            <a:ext cx="2911000" cy="464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idx="1" type="body"/>
          </p:nvPr>
        </p:nvSpPr>
        <p:spPr>
          <a:xfrm>
            <a:off x="342925" y="316225"/>
            <a:ext cx="5083800" cy="4097400"/>
          </a:xfrm>
          <a:prstGeom prst="rect">
            <a:avLst/>
          </a:prstGeom>
        </p:spPr>
        <p:txBody>
          <a:bodyPr anchorCtr="0" anchor="t" bIns="31425" lIns="31425" spcFirstLastPara="1" rIns="31425" wrap="square" tIns="31425">
            <a:noAutofit/>
          </a:bodyPr>
          <a:lstStyle/>
          <a:p>
            <a:pPr indent="0" lvl="0" marL="0" rtl="0" algn="l">
              <a:lnSpc>
                <a:spcPct val="100000"/>
              </a:lnSpc>
              <a:spcBef>
                <a:spcPts val="600"/>
              </a:spcBef>
              <a:spcAft>
                <a:spcPts val="0"/>
              </a:spcAft>
              <a:buNone/>
            </a:pPr>
            <a:r>
              <a:rPr lang="en-US" sz="2200">
                <a:solidFill>
                  <a:srgbClr val="000000"/>
                </a:solidFill>
                <a:latin typeface="Arial"/>
                <a:ea typeface="Arial"/>
                <a:cs typeface="Arial"/>
                <a:sym typeface="Arial"/>
              </a:rPr>
              <a:t>Abdomen = stomach area</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                 (spleen, intestines)</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en-US" sz="2200">
                <a:solidFill>
                  <a:srgbClr val="000000"/>
                </a:solidFill>
                <a:latin typeface="Arial"/>
                <a:ea typeface="Arial"/>
                <a:cs typeface="Arial"/>
                <a:sym typeface="Arial"/>
              </a:rPr>
              <a:t>Pelvic = lower abdomen</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        (bladder, reproductive organs)</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sz="2200">
              <a:solidFill>
                <a:srgbClr val="000000"/>
              </a:solidFill>
            </a:endParaRPr>
          </a:p>
          <a:p>
            <a:pPr indent="0" lvl="0" marL="0" rtl="0" algn="l">
              <a:lnSpc>
                <a:spcPct val="100000"/>
              </a:lnSpc>
              <a:spcBef>
                <a:spcPts val="600"/>
              </a:spcBef>
              <a:spcAft>
                <a:spcPts val="0"/>
              </a:spcAft>
              <a:buNone/>
            </a:pPr>
            <a:r>
              <a:rPr lang="en-US" sz="2200">
                <a:solidFill>
                  <a:srgbClr val="000000"/>
                </a:solidFill>
              </a:rPr>
              <a:t>Abdominopelvic = abdomen + pelvic</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sz="2200">
              <a:solidFill>
                <a:srgbClr val="000000"/>
              </a:solidFill>
            </a:endParaRPr>
          </a:p>
          <a:p>
            <a:pPr indent="0" lvl="0" marL="0" rtl="0" algn="l">
              <a:lnSpc>
                <a:spcPct val="100000"/>
              </a:lnSpc>
              <a:spcBef>
                <a:spcPts val="600"/>
              </a:spcBef>
              <a:spcAft>
                <a:spcPts val="0"/>
              </a:spcAft>
              <a:buNone/>
            </a:pPr>
            <a:r>
              <a:rPr b="1" lang="en-US" sz="2200">
                <a:solidFill>
                  <a:srgbClr val="000000"/>
                </a:solidFill>
              </a:rPr>
              <a:t>DIAPHRAGM</a:t>
            </a:r>
            <a:r>
              <a:rPr lang="en-US" sz="2200">
                <a:solidFill>
                  <a:srgbClr val="000000"/>
                </a:solidFill>
                <a:latin typeface="Arial"/>
                <a:ea typeface="Arial"/>
                <a:cs typeface="Arial"/>
                <a:sym typeface="Arial"/>
              </a:rPr>
              <a:t>:  Separates the thoracic and pelvic region</a:t>
            </a:r>
            <a:endParaRPr sz="22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sz="2200">
              <a:solidFill>
                <a:srgbClr val="000000"/>
              </a:solidFill>
              <a:latin typeface="Arial"/>
              <a:ea typeface="Arial"/>
              <a:cs typeface="Arial"/>
              <a:sym typeface="Arial"/>
            </a:endParaRPr>
          </a:p>
        </p:txBody>
      </p:sp>
      <p:pic>
        <p:nvPicPr>
          <p:cNvPr id="233" name="Google Shape;233;p35"/>
          <p:cNvPicPr preferRelativeResize="0"/>
          <p:nvPr/>
        </p:nvPicPr>
        <p:blipFill>
          <a:blip r:embed="rId3">
            <a:alphaModFix/>
          </a:blip>
          <a:stretch>
            <a:fillRect/>
          </a:stretch>
        </p:blipFill>
        <p:spPr>
          <a:xfrm>
            <a:off x="5778925" y="83725"/>
            <a:ext cx="2980850" cy="4932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nvSpPr>
        <p:spPr>
          <a:xfrm>
            <a:off x="503235" y="891776"/>
            <a:ext cx="8206200" cy="3137400"/>
          </a:xfrm>
          <a:prstGeom prst="rect">
            <a:avLst/>
          </a:prstGeom>
          <a:noFill/>
          <a:ln>
            <a:noFill/>
          </a:ln>
        </p:spPr>
        <p:txBody>
          <a:bodyPr anchorCtr="0" anchor="t" bIns="31425" lIns="31425" spcFirstLastPara="1" rIns="31425" wrap="square" tIns="31425">
            <a:noAutofit/>
          </a:bodyPr>
          <a:lstStyle/>
          <a:p>
            <a:pPr indent="0" lvl="0" marL="0" marR="0" rtl="0" algn="l">
              <a:lnSpc>
                <a:spcPct val="120089"/>
              </a:lnSpc>
              <a:spcBef>
                <a:spcPts val="0"/>
              </a:spcBef>
              <a:spcAft>
                <a:spcPts val="0"/>
              </a:spcAft>
              <a:buNone/>
            </a:pPr>
            <a:r>
              <a:t/>
            </a:r>
            <a:endParaRPr sz="2600">
              <a:solidFill>
                <a:srgbClr val="000000"/>
              </a:solidFill>
              <a:latin typeface="Arial"/>
              <a:ea typeface="Arial"/>
              <a:cs typeface="Arial"/>
              <a:sym typeface="Arial"/>
            </a:endParaRPr>
          </a:p>
        </p:txBody>
      </p:sp>
      <p:pic>
        <p:nvPicPr>
          <p:cNvPr id="239" name="Google Shape;239;p36"/>
          <p:cNvPicPr preferRelativeResize="0"/>
          <p:nvPr/>
        </p:nvPicPr>
        <p:blipFill>
          <a:blip r:embed="rId3">
            <a:alphaModFix/>
          </a:blip>
          <a:stretch>
            <a:fillRect/>
          </a:stretch>
        </p:blipFill>
        <p:spPr>
          <a:xfrm>
            <a:off x="674499" y="708275"/>
            <a:ext cx="3472825" cy="3504400"/>
          </a:xfrm>
          <a:prstGeom prst="rect">
            <a:avLst/>
          </a:prstGeom>
          <a:noFill/>
          <a:ln>
            <a:noFill/>
          </a:ln>
        </p:spPr>
      </p:pic>
      <p:pic>
        <p:nvPicPr>
          <p:cNvPr id="240" name="Google Shape;240;p36"/>
          <p:cNvPicPr preferRelativeResize="0"/>
          <p:nvPr/>
        </p:nvPicPr>
        <p:blipFill>
          <a:blip r:embed="rId4">
            <a:alphaModFix/>
          </a:blip>
          <a:stretch>
            <a:fillRect/>
          </a:stretch>
        </p:blipFill>
        <p:spPr>
          <a:xfrm>
            <a:off x="4867657" y="875625"/>
            <a:ext cx="3286019" cy="3392249"/>
          </a:xfrm>
          <a:prstGeom prst="rect">
            <a:avLst/>
          </a:prstGeom>
          <a:noFill/>
          <a:ln>
            <a:noFill/>
          </a:ln>
        </p:spPr>
      </p:pic>
      <p:sp>
        <p:nvSpPr>
          <p:cNvPr id="241" name="Google Shape;241;p36"/>
          <p:cNvSpPr txBox="1"/>
          <p:nvPr/>
        </p:nvSpPr>
        <p:spPr>
          <a:xfrm>
            <a:off x="457200" y="205740"/>
            <a:ext cx="7361700" cy="390900"/>
          </a:xfrm>
          <a:prstGeom prst="rect">
            <a:avLst/>
          </a:prstGeom>
          <a:noFill/>
          <a:ln>
            <a:noFill/>
          </a:ln>
        </p:spPr>
        <p:txBody>
          <a:bodyPr anchorCtr="0" anchor="t" bIns="31425" lIns="31425" spcFirstLastPara="1" rIns="31425" wrap="square" tIns="31425">
            <a:noAutofit/>
          </a:bodyPr>
          <a:lstStyle/>
          <a:p>
            <a:pPr indent="0" lvl="0" marL="0" rtl="0" algn="l">
              <a:lnSpc>
                <a:spcPct val="100000"/>
              </a:lnSpc>
              <a:spcBef>
                <a:spcPts val="0"/>
              </a:spcBef>
              <a:spcAft>
                <a:spcPts val="0"/>
              </a:spcAft>
              <a:buNone/>
            </a:pPr>
            <a:r>
              <a:rPr lang="en-US" sz="2000">
                <a:solidFill>
                  <a:srgbClr val="000000"/>
                </a:solidFill>
                <a:latin typeface="Arial"/>
                <a:ea typeface="Arial"/>
                <a:cs typeface="Arial"/>
                <a:sym typeface="Arial"/>
              </a:rPr>
              <a:t>It's easier to visualize the body cavities on pictures </a:t>
            </a:r>
            <a:endParaRPr sz="2000" u="sng">
              <a:solidFill>
                <a:srgbClr val="0000FF"/>
              </a:solidFill>
              <a:latin typeface="Arial"/>
              <a:ea typeface="Arial"/>
              <a:cs typeface="Arial"/>
              <a:sym typeface="Arial"/>
              <a:hlinkClick r:id="rId5">
                <a:extLst>
                  <a:ext uri="{A12FA001-AC4F-418D-AE19-62706E023703}">
                    <ahyp:hlinkClr val="tx"/>
                  </a:ext>
                </a:extLst>
              </a:hlinkClick>
            </a:endParaRPr>
          </a:p>
        </p:txBody>
      </p:sp>
      <p:sp>
        <p:nvSpPr>
          <p:cNvPr id="242" name="Google Shape;242;p36"/>
          <p:cNvSpPr txBox="1"/>
          <p:nvPr/>
        </p:nvSpPr>
        <p:spPr>
          <a:xfrm>
            <a:off x="589477" y="4187894"/>
            <a:ext cx="7620300" cy="7287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000">
                <a:solidFill>
                  <a:srgbClr val="FF0000"/>
                </a:solidFill>
              </a:rPr>
              <a:t>Go to your handout on body cavities.   </a:t>
            </a:r>
            <a:r>
              <a:rPr lang="en-US" sz="1200" u="sng">
                <a:solidFill>
                  <a:schemeClr val="hlink"/>
                </a:solidFill>
                <a:hlinkClick r:id="rId6"/>
              </a:rPr>
              <a:t>https://www.biologycorner.com/anatomy/intro/body_cavities_label.html</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10"/>
          <p:cNvPicPr preferRelativeResize="0"/>
          <p:nvPr/>
        </p:nvPicPr>
        <p:blipFill rotWithShape="1">
          <a:blip r:embed="rId3">
            <a:alphaModFix/>
          </a:blip>
          <a:srcRect b="11402" l="0" r="0" t="0"/>
          <a:stretch/>
        </p:blipFill>
        <p:spPr>
          <a:xfrm>
            <a:off x="7943825" y="217876"/>
            <a:ext cx="1079999" cy="1291699"/>
          </a:xfrm>
          <a:prstGeom prst="rect">
            <a:avLst/>
          </a:prstGeom>
          <a:noFill/>
          <a:ln>
            <a:noFill/>
          </a:ln>
        </p:spPr>
      </p:pic>
      <p:sp>
        <p:nvSpPr>
          <p:cNvPr id="43" name="Google Shape;43;p10"/>
          <p:cNvSpPr txBox="1"/>
          <p:nvPr/>
        </p:nvSpPr>
        <p:spPr>
          <a:xfrm>
            <a:off x="120425" y="99375"/>
            <a:ext cx="8213400" cy="10350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Clr>
                <a:schemeClr val="dk1"/>
              </a:buClr>
              <a:buSzPts val="900"/>
              <a:buFont typeface="Arial"/>
              <a:buNone/>
            </a:pPr>
            <a:r>
              <a:rPr lang="en-US" sz="2000"/>
              <a:t>In 2007, Kati Mori took part in the London Marathon – her fourth, and the hottest on record, with temperatures peaking at 75 F. She took frequent drinks at the water stations along the route.</a:t>
            </a:r>
            <a:endParaRPr sz="2000"/>
          </a:p>
          <a:p>
            <a:pPr indent="0" lvl="0" marL="0" rtl="0" algn="l">
              <a:spcBef>
                <a:spcPts val="0"/>
              </a:spcBef>
              <a:spcAft>
                <a:spcPts val="0"/>
              </a:spcAft>
              <a:buNone/>
            </a:pPr>
            <a:r>
              <a:t/>
            </a:r>
            <a:endParaRPr sz="2000">
              <a:solidFill>
                <a:srgbClr val="282828"/>
              </a:solidFill>
              <a:highlight>
                <a:srgbClr val="FFFFFF"/>
              </a:highlight>
            </a:endParaRPr>
          </a:p>
          <a:p>
            <a:pPr indent="0" lvl="0" marL="0" rtl="0" algn="l">
              <a:spcBef>
                <a:spcPts val="0"/>
              </a:spcBef>
              <a:spcAft>
                <a:spcPts val="0"/>
              </a:spcAft>
              <a:buNone/>
            </a:pPr>
            <a:r>
              <a:t/>
            </a:r>
            <a:endParaRPr sz="1200"/>
          </a:p>
        </p:txBody>
      </p:sp>
      <p:pic>
        <p:nvPicPr>
          <p:cNvPr descr="color-run3.jpg" id="44" name="Google Shape;44;p10"/>
          <p:cNvPicPr preferRelativeResize="0"/>
          <p:nvPr/>
        </p:nvPicPr>
        <p:blipFill rotWithShape="1">
          <a:blip r:embed="rId4">
            <a:alphaModFix/>
          </a:blip>
          <a:srcRect b="0" l="13971" r="0" t="8583"/>
          <a:stretch/>
        </p:blipFill>
        <p:spPr>
          <a:xfrm>
            <a:off x="4638625" y="1509574"/>
            <a:ext cx="4303800" cy="2378674"/>
          </a:xfrm>
          <a:prstGeom prst="rect">
            <a:avLst/>
          </a:prstGeom>
          <a:noFill/>
          <a:ln>
            <a:noFill/>
          </a:ln>
        </p:spPr>
      </p:pic>
      <p:sp>
        <p:nvSpPr>
          <p:cNvPr id="45" name="Google Shape;45;p10"/>
          <p:cNvSpPr txBox="1"/>
          <p:nvPr/>
        </p:nvSpPr>
        <p:spPr>
          <a:xfrm>
            <a:off x="197700" y="1330924"/>
            <a:ext cx="4303800" cy="33441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Clr>
                <a:schemeClr val="dk1"/>
              </a:buClr>
              <a:buSzPts val="900"/>
              <a:buFont typeface="Arial"/>
              <a:buNone/>
            </a:pPr>
            <a:r>
              <a:rPr lang="en-US" sz="2000">
                <a:solidFill>
                  <a:schemeClr val="dk1"/>
                </a:solidFill>
              </a:rPr>
              <a:t>By the 18th mile, Kati felt bad but was determined to finish.  By the end, she needed help from other runners to stay upright.  Admitted to the hospital, she suffering from severe diarrhea, headache, vomiting and confusion, with her legs endlessly mimicking a running motion. “I thought I was still in the marathon,” she said.</a:t>
            </a:r>
            <a:endParaRPr sz="1200"/>
          </a:p>
        </p:txBody>
      </p:sp>
      <p:sp>
        <p:nvSpPr>
          <p:cNvPr id="46" name="Google Shape;46;p10"/>
          <p:cNvSpPr txBox="1"/>
          <p:nvPr/>
        </p:nvSpPr>
        <p:spPr>
          <a:xfrm>
            <a:off x="4540675" y="4101000"/>
            <a:ext cx="4573500" cy="6183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b="1" lang="en-US" sz="1800"/>
              <a:t>Essential Question: What happened to Kati Mori at the London Marathon?</a:t>
            </a:r>
            <a:endParaRPr b="1"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nvSpPr>
        <p:spPr>
          <a:xfrm>
            <a:off x="6259350" y="194000"/>
            <a:ext cx="13368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Cranial cavity</a:t>
            </a:r>
            <a:endParaRPr sz="1500"/>
          </a:p>
        </p:txBody>
      </p:sp>
      <p:sp>
        <p:nvSpPr>
          <p:cNvPr id="248" name="Google Shape;248;p37"/>
          <p:cNvSpPr txBox="1"/>
          <p:nvPr/>
        </p:nvSpPr>
        <p:spPr>
          <a:xfrm>
            <a:off x="6259350" y="1114940"/>
            <a:ext cx="13368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Mediastinum</a:t>
            </a:r>
            <a:endParaRPr sz="1500"/>
          </a:p>
        </p:txBody>
      </p:sp>
      <p:sp>
        <p:nvSpPr>
          <p:cNvPr id="249" name="Google Shape;249;p37"/>
          <p:cNvSpPr txBox="1"/>
          <p:nvPr/>
        </p:nvSpPr>
        <p:spPr>
          <a:xfrm>
            <a:off x="6259350" y="157541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Abdominal</a:t>
            </a:r>
            <a:r>
              <a:rPr lang="en-US" sz="1500"/>
              <a:t> cavity</a:t>
            </a:r>
            <a:endParaRPr sz="1500"/>
          </a:p>
        </p:txBody>
      </p:sp>
      <p:grpSp>
        <p:nvGrpSpPr>
          <p:cNvPr id="250" name="Google Shape;250;p37"/>
          <p:cNvGrpSpPr/>
          <p:nvPr/>
        </p:nvGrpSpPr>
        <p:grpSpPr>
          <a:xfrm>
            <a:off x="281813" y="165476"/>
            <a:ext cx="4694322" cy="4737015"/>
            <a:chOff x="281813" y="165476"/>
            <a:chExt cx="4694322" cy="4737015"/>
          </a:xfrm>
        </p:grpSpPr>
        <p:pic>
          <p:nvPicPr>
            <p:cNvPr id="251" name="Google Shape;251;p37"/>
            <p:cNvPicPr preferRelativeResize="0"/>
            <p:nvPr/>
          </p:nvPicPr>
          <p:blipFill>
            <a:blip r:embed="rId3">
              <a:alphaModFix/>
            </a:blip>
            <a:stretch>
              <a:fillRect/>
            </a:stretch>
          </p:blipFill>
          <p:spPr>
            <a:xfrm>
              <a:off x="281813" y="165476"/>
              <a:ext cx="4694322" cy="4737015"/>
            </a:xfrm>
            <a:prstGeom prst="rect">
              <a:avLst/>
            </a:prstGeom>
            <a:noFill/>
            <a:ln>
              <a:noFill/>
            </a:ln>
          </p:spPr>
        </p:pic>
        <p:cxnSp>
          <p:nvCxnSpPr>
            <p:cNvPr id="252" name="Google Shape;252;p37"/>
            <p:cNvCxnSpPr/>
            <p:nvPr/>
          </p:nvCxnSpPr>
          <p:spPr>
            <a:xfrm flipH="1" rot="10800000">
              <a:off x="2842550" y="1422625"/>
              <a:ext cx="432900" cy="187500"/>
            </a:xfrm>
            <a:prstGeom prst="straightConnector1">
              <a:avLst/>
            </a:prstGeom>
            <a:noFill/>
            <a:ln cap="flat" cmpd="sng" w="38100">
              <a:solidFill>
                <a:schemeClr val="dk2"/>
              </a:solidFill>
              <a:prstDash val="solid"/>
              <a:round/>
              <a:headEnd len="med" w="med" type="none"/>
              <a:tailEnd len="med" w="med" type="none"/>
            </a:ln>
          </p:spPr>
        </p:cxnSp>
        <p:cxnSp>
          <p:nvCxnSpPr>
            <p:cNvPr id="253" name="Google Shape;253;p37"/>
            <p:cNvCxnSpPr/>
            <p:nvPr/>
          </p:nvCxnSpPr>
          <p:spPr>
            <a:xfrm>
              <a:off x="3275375" y="1453725"/>
              <a:ext cx="339000" cy="894600"/>
            </a:xfrm>
            <a:prstGeom prst="straightConnector1">
              <a:avLst/>
            </a:prstGeom>
            <a:noFill/>
            <a:ln cap="flat" cmpd="sng" w="38100">
              <a:solidFill>
                <a:schemeClr val="dk2"/>
              </a:solidFill>
              <a:prstDash val="solid"/>
              <a:round/>
              <a:headEnd len="med" w="med" type="none"/>
              <a:tailEnd len="med" w="med" type="none"/>
            </a:ln>
          </p:spPr>
        </p:cxnSp>
        <p:cxnSp>
          <p:nvCxnSpPr>
            <p:cNvPr id="254" name="Google Shape;254;p37"/>
            <p:cNvCxnSpPr/>
            <p:nvPr/>
          </p:nvCxnSpPr>
          <p:spPr>
            <a:xfrm flipH="1">
              <a:off x="3239425" y="2319400"/>
              <a:ext cx="367800" cy="230700"/>
            </a:xfrm>
            <a:prstGeom prst="straightConnector1">
              <a:avLst/>
            </a:prstGeom>
            <a:noFill/>
            <a:ln cap="flat" cmpd="sng" w="38100">
              <a:solidFill>
                <a:schemeClr val="dk2"/>
              </a:solidFill>
              <a:prstDash val="solid"/>
              <a:round/>
              <a:headEnd len="med" w="med" type="none"/>
              <a:tailEnd len="med" w="med" type="none"/>
            </a:ln>
          </p:spPr>
        </p:cxnSp>
        <p:cxnSp>
          <p:nvCxnSpPr>
            <p:cNvPr id="255" name="Google Shape;255;p37"/>
            <p:cNvCxnSpPr/>
            <p:nvPr/>
          </p:nvCxnSpPr>
          <p:spPr>
            <a:xfrm flipH="1" rot="10800000">
              <a:off x="3412450" y="992125"/>
              <a:ext cx="339000" cy="822300"/>
            </a:xfrm>
            <a:prstGeom prst="straightConnector1">
              <a:avLst/>
            </a:prstGeom>
            <a:noFill/>
            <a:ln cap="flat" cmpd="sng" w="38100">
              <a:solidFill>
                <a:schemeClr val="dk2"/>
              </a:solidFill>
              <a:prstDash val="solid"/>
              <a:round/>
              <a:headEnd len="med" w="med" type="none"/>
              <a:tailEnd len="med" w="med" type="none"/>
            </a:ln>
          </p:spPr>
        </p:cxnSp>
      </p:grpSp>
      <p:sp>
        <p:nvSpPr>
          <p:cNvPr id="256" name="Google Shape;256;p37"/>
          <p:cNvSpPr txBox="1"/>
          <p:nvPr/>
        </p:nvSpPr>
        <p:spPr>
          <a:xfrm>
            <a:off x="6259350" y="203588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Pelvic</a:t>
            </a:r>
            <a:r>
              <a:rPr lang="en-US" sz="1500"/>
              <a:t> cavity</a:t>
            </a:r>
            <a:endParaRPr sz="1500"/>
          </a:p>
        </p:txBody>
      </p:sp>
      <p:sp>
        <p:nvSpPr>
          <p:cNvPr id="257" name="Google Shape;257;p37"/>
          <p:cNvSpPr txBox="1"/>
          <p:nvPr/>
        </p:nvSpPr>
        <p:spPr>
          <a:xfrm>
            <a:off x="6259350" y="249635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Vertebral canal</a:t>
            </a:r>
            <a:endParaRPr sz="1500"/>
          </a:p>
        </p:txBody>
      </p:sp>
      <p:sp>
        <p:nvSpPr>
          <p:cNvPr id="258" name="Google Shape;258;p37"/>
          <p:cNvSpPr txBox="1"/>
          <p:nvPr/>
        </p:nvSpPr>
        <p:spPr>
          <a:xfrm>
            <a:off x="6259350" y="65447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Pericardial cavity</a:t>
            </a:r>
            <a:endParaRPr sz="1500"/>
          </a:p>
        </p:txBody>
      </p:sp>
      <p:sp>
        <p:nvSpPr>
          <p:cNvPr id="259" name="Google Shape;259;p37"/>
          <p:cNvSpPr txBox="1"/>
          <p:nvPr/>
        </p:nvSpPr>
        <p:spPr>
          <a:xfrm>
            <a:off x="6259350" y="2956820"/>
            <a:ext cx="18726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Ventral</a:t>
            </a:r>
            <a:r>
              <a:rPr lang="en-US" sz="1500"/>
              <a:t> cavity (front)</a:t>
            </a:r>
            <a:endParaRPr sz="1500"/>
          </a:p>
        </p:txBody>
      </p:sp>
      <p:sp>
        <p:nvSpPr>
          <p:cNvPr id="260" name="Google Shape;260;p37"/>
          <p:cNvSpPr txBox="1"/>
          <p:nvPr/>
        </p:nvSpPr>
        <p:spPr>
          <a:xfrm>
            <a:off x="6259350" y="341729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diaphragm</a:t>
            </a:r>
            <a:endParaRPr sz="1500"/>
          </a:p>
        </p:txBody>
      </p:sp>
      <p:sp>
        <p:nvSpPr>
          <p:cNvPr id="261" name="Google Shape;261;p37"/>
          <p:cNvSpPr txBox="1"/>
          <p:nvPr/>
        </p:nvSpPr>
        <p:spPr>
          <a:xfrm>
            <a:off x="6259350" y="433823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Pleural</a:t>
            </a:r>
            <a:r>
              <a:rPr lang="en-US" sz="1500"/>
              <a:t> cavity </a:t>
            </a:r>
            <a:r>
              <a:rPr lang="en-US" sz="1000"/>
              <a:t>(right)</a:t>
            </a:r>
            <a:endParaRPr sz="1000"/>
          </a:p>
        </p:txBody>
      </p:sp>
      <p:sp>
        <p:nvSpPr>
          <p:cNvPr id="262" name="Google Shape;262;p37"/>
          <p:cNvSpPr txBox="1"/>
          <p:nvPr/>
        </p:nvSpPr>
        <p:spPr>
          <a:xfrm>
            <a:off x="6259350" y="3877760"/>
            <a:ext cx="20358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Abdominopelvic cavity</a:t>
            </a:r>
            <a:endParaRPr sz="1500"/>
          </a:p>
        </p:txBody>
      </p:sp>
      <p:sp>
        <p:nvSpPr>
          <p:cNvPr id="263" name="Google Shape;263;p37"/>
          <p:cNvSpPr txBox="1"/>
          <p:nvPr/>
        </p:nvSpPr>
        <p:spPr>
          <a:xfrm>
            <a:off x="6259350" y="4798700"/>
            <a:ext cx="1731900" cy="303000"/>
          </a:xfrm>
          <a:prstGeom prst="rect">
            <a:avLst/>
          </a:prstGeom>
          <a:solidFill>
            <a:srgbClr val="EAD1DC"/>
          </a:solid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500"/>
              <a:t>Thoracic </a:t>
            </a:r>
            <a:r>
              <a:rPr lang="en-US" sz="1500"/>
              <a:t>cavity</a:t>
            </a:r>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8"/>
          <p:cNvPicPr preferRelativeResize="0"/>
          <p:nvPr/>
        </p:nvPicPr>
        <p:blipFill>
          <a:blip r:embed="rId3">
            <a:alphaModFix/>
          </a:blip>
          <a:stretch>
            <a:fillRect/>
          </a:stretch>
        </p:blipFill>
        <p:spPr>
          <a:xfrm>
            <a:off x="242875" y="182475"/>
            <a:ext cx="4706125" cy="4858275"/>
          </a:xfrm>
          <a:prstGeom prst="rect">
            <a:avLst/>
          </a:prstGeom>
          <a:noFill/>
          <a:ln>
            <a:noFill/>
          </a:ln>
        </p:spPr>
      </p:pic>
      <p:sp>
        <p:nvSpPr>
          <p:cNvPr id="269" name="Google Shape;269;p38"/>
          <p:cNvSpPr txBox="1"/>
          <p:nvPr/>
        </p:nvSpPr>
        <p:spPr>
          <a:xfrm>
            <a:off x="5901225" y="285075"/>
            <a:ext cx="15078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Pelvic Cavity</a:t>
            </a:r>
            <a:endParaRPr sz="1800"/>
          </a:p>
        </p:txBody>
      </p:sp>
      <p:sp>
        <p:nvSpPr>
          <p:cNvPr id="270" name="Google Shape;270;p38"/>
          <p:cNvSpPr txBox="1"/>
          <p:nvPr/>
        </p:nvSpPr>
        <p:spPr>
          <a:xfrm>
            <a:off x="5901225" y="869092"/>
            <a:ext cx="19902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Abdominal</a:t>
            </a:r>
            <a:r>
              <a:rPr lang="en-US" sz="1800"/>
              <a:t> Cavity</a:t>
            </a:r>
            <a:endParaRPr sz="1800"/>
          </a:p>
        </p:txBody>
      </p:sp>
      <p:sp>
        <p:nvSpPr>
          <p:cNvPr id="271" name="Google Shape;271;p38"/>
          <p:cNvSpPr txBox="1"/>
          <p:nvPr/>
        </p:nvSpPr>
        <p:spPr>
          <a:xfrm>
            <a:off x="5901225" y="1453108"/>
            <a:ext cx="19323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Thoracic </a:t>
            </a:r>
            <a:r>
              <a:rPr lang="en-US" sz="1800"/>
              <a:t>Cavity</a:t>
            </a:r>
            <a:endParaRPr sz="1800"/>
          </a:p>
        </p:txBody>
      </p:sp>
      <p:sp>
        <p:nvSpPr>
          <p:cNvPr id="272" name="Google Shape;272;p38"/>
          <p:cNvSpPr txBox="1"/>
          <p:nvPr/>
        </p:nvSpPr>
        <p:spPr>
          <a:xfrm>
            <a:off x="5901225" y="2037125"/>
            <a:ext cx="19323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Diaphragm</a:t>
            </a:r>
            <a:endParaRPr sz="1800"/>
          </a:p>
        </p:txBody>
      </p:sp>
      <p:sp>
        <p:nvSpPr>
          <p:cNvPr id="273" name="Google Shape;273;p38"/>
          <p:cNvSpPr txBox="1"/>
          <p:nvPr/>
        </p:nvSpPr>
        <p:spPr>
          <a:xfrm>
            <a:off x="5901225" y="2621142"/>
            <a:ext cx="19323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Vertebral Canal</a:t>
            </a:r>
            <a:endParaRPr sz="1800"/>
          </a:p>
        </p:txBody>
      </p:sp>
      <p:sp>
        <p:nvSpPr>
          <p:cNvPr id="274" name="Google Shape;274;p38"/>
          <p:cNvSpPr txBox="1"/>
          <p:nvPr/>
        </p:nvSpPr>
        <p:spPr>
          <a:xfrm>
            <a:off x="5901225" y="3205158"/>
            <a:ext cx="19323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Dorsal</a:t>
            </a:r>
            <a:r>
              <a:rPr lang="en-US" sz="1800"/>
              <a:t> Cavity</a:t>
            </a:r>
            <a:endParaRPr sz="1800"/>
          </a:p>
        </p:txBody>
      </p:sp>
      <p:sp>
        <p:nvSpPr>
          <p:cNvPr id="275" name="Google Shape;275;p38"/>
          <p:cNvSpPr txBox="1"/>
          <p:nvPr/>
        </p:nvSpPr>
        <p:spPr>
          <a:xfrm>
            <a:off x="5901225" y="3789175"/>
            <a:ext cx="1932300" cy="418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Cranial</a:t>
            </a:r>
            <a:r>
              <a:rPr lang="en-US" sz="1800"/>
              <a:t> Cavity</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9"/>
          <p:cNvPicPr preferRelativeResize="0"/>
          <p:nvPr/>
        </p:nvPicPr>
        <p:blipFill rotWithShape="1">
          <a:blip r:embed="rId3">
            <a:alphaModFix/>
          </a:blip>
          <a:srcRect b="0" l="0" r="0" t="3474"/>
          <a:stretch/>
        </p:blipFill>
        <p:spPr>
          <a:xfrm>
            <a:off x="585000" y="335212"/>
            <a:ext cx="7536851" cy="4618874"/>
          </a:xfrm>
          <a:prstGeom prst="rect">
            <a:avLst/>
          </a:prstGeom>
          <a:noFill/>
          <a:ln>
            <a:noFill/>
          </a:ln>
        </p:spPr>
      </p:pic>
      <p:sp>
        <p:nvSpPr>
          <p:cNvPr id="281" name="Google Shape;281;p39"/>
          <p:cNvSpPr txBox="1"/>
          <p:nvPr/>
        </p:nvSpPr>
        <p:spPr>
          <a:xfrm>
            <a:off x="4667675" y="148000"/>
            <a:ext cx="4227300" cy="1118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Your tests will contain images for you to label and they may not look exactly the same as the ones you saw in class.  Don’t just memorize a picture, understand how the structures are organized.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0"/>
          <p:cNvPicPr preferRelativeResize="0"/>
          <p:nvPr/>
        </p:nvPicPr>
        <p:blipFill>
          <a:blip r:embed="rId3">
            <a:alphaModFix/>
          </a:blip>
          <a:stretch>
            <a:fillRect/>
          </a:stretch>
        </p:blipFill>
        <p:spPr>
          <a:xfrm>
            <a:off x="2410350" y="152400"/>
            <a:ext cx="3760362" cy="4838701"/>
          </a:xfrm>
          <a:prstGeom prst="rect">
            <a:avLst/>
          </a:prstGeom>
          <a:noFill/>
          <a:ln>
            <a:noFill/>
          </a:ln>
        </p:spPr>
      </p:pic>
      <p:sp>
        <p:nvSpPr>
          <p:cNvPr id="287" name="Google Shape;287;p40"/>
          <p:cNvSpPr txBox="1"/>
          <p:nvPr/>
        </p:nvSpPr>
        <p:spPr>
          <a:xfrm>
            <a:off x="173400" y="90300"/>
            <a:ext cx="18900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Test Yourself!</a:t>
            </a:r>
            <a:endParaRPr/>
          </a:p>
        </p:txBody>
      </p:sp>
      <p:sp>
        <p:nvSpPr>
          <p:cNvPr id="288" name="Google Shape;288;p40"/>
          <p:cNvSpPr txBox="1"/>
          <p:nvPr/>
        </p:nvSpPr>
        <p:spPr>
          <a:xfrm>
            <a:off x="7221375" y="292275"/>
            <a:ext cx="1767300" cy="10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One of the most effective ways to study is to frequently self-test.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nvSpPr>
        <p:spPr>
          <a:xfrm>
            <a:off x="243800" y="101500"/>
            <a:ext cx="8838600" cy="4715700"/>
          </a:xfrm>
          <a:prstGeom prst="rect">
            <a:avLst/>
          </a:prstGeom>
          <a:noFill/>
          <a:ln>
            <a:noFill/>
          </a:ln>
        </p:spPr>
        <p:txBody>
          <a:bodyPr anchorCtr="0" anchor="t" bIns="31425" lIns="31425" spcFirstLastPara="1" rIns="31425" wrap="square" tIns="31425">
            <a:noAutofit/>
          </a:bodyPr>
          <a:lstStyle/>
          <a:p>
            <a:pPr indent="0" lvl="0" marL="0" marR="0" rtl="0" algn="l">
              <a:lnSpc>
                <a:spcPct val="120138"/>
              </a:lnSpc>
              <a:spcBef>
                <a:spcPts val="0"/>
              </a:spcBef>
              <a:spcAft>
                <a:spcPts val="0"/>
              </a:spcAft>
              <a:buNone/>
            </a:pPr>
            <a:r>
              <a:rPr b="1" lang="en-US" sz="2800"/>
              <a:t>MEMBRANES</a:t>
            </a:r>
            <a:endParaRPr b="1" sz="2800"/>
          </a:p>
          <a:p>
            <a:pPr indent="0" lvl="0" marL="0" marR="0" rtl="0" algn="l">
              <a:lnSpc>
                <a:spcPct val="120138"/>
              </a:lnSpc>
              <a:spcBef>
                <a:spcPts val="0"/>
              </a:spcBef>
              <a:spcAft>
                <a:spcPts val="0"/>
              </a:spcAft>
              <a:buNone/>
            </a:pPr>
            <a:r>
              <a:t/>
            </a:r>
            <a:endParaRPr sz="2800"/>
          </a:p>
          <a:p>
            <a:pPr indent="0" lvl="0" marL="0" marR="0" rtl="0" algn="l">
              <a:lnSpc>
                <a:spcPct val="120138"/>
              </a:lnSpc>
              <a:spcBef>
                <a:spcPts val="0"/>
              </a:spcBef>
              <a:spcAft>
                <a:spcPts val="0"/>
              </a:spcAft>
              <a:buNone/>
            </a:pPr>
            <a:r>
              <a:rPr lang="en-US" sz="2800">
                <a:solidFill>
                  <a:srgbClr val="000000"/>
                </a:solidFill>
                <a:latin typeface="Arial"/>
                <a:ea typeface="Arial"/>
                <a:cs typeface="Arial"/>
                <a:sym typeface="Arial"/>
              </a:rPr>
              <a:t>Serous Membrane </a:t>
            </a:r>
            <a:br>
              <a:rPr lang="en-US" sz="2800">
                <a:solidFill>
                  <a:srgbClr val="000000"/>
                </a:solidFill>
                <a:latin typeface="Arial"/>
                <a:ea typeface="Arial"/>
                <a:cs typeface="Arial"/>
                <a:sym typeface="Arial"/>
              </a:rPr>
            </a:br>
            <a:r>
              <a:rPr lang="en-US" sz="2800">
                <a:solidFill>
                  <a:srgbClr val="000000"/>
                </a:solidFill>
                <a:latin typeface="Arial"/>
                <a:ea typeface="Arial"/>
                <a:cs typeface="Arial"/>
                <a:sym typeface="Arial"/>
              </a:rPr>
              <a:t>- two layer</a:t>
            </a:r>
            <a:r>
              <a:rPr lang="en-US" sz="2800"/>
              <a:t>s</a:t>
            </a:r>
            <a:r>
              <a:rPr lang="en-US" sz="2800">
                <a:solidFill>
                  <a:srgbClr val="000000"/>
                </a:solidFill>
                <a:latin typeface="Arial"/>
                <a:ea typeface="Arial"/>
                <a:cs typeface="Arial"/>
                <a:sym typeface="Arial"/>
              </a:rPr>
              <a:t>, covers organs</a:t>
            </a:r>
            <a:endParaRPr sz="2800">
              <a:solidFill>
                <a:srgbClr val="000000"/>
              </a:solidFill>
              <a:latin typeface="Arial"/>
              <a:ea typeface="Arial"/>
              <a:cs typeface="Arial"/>
              <a:sym typeface="Arial"/>
            </a:endParaRPr>
          </a:p>
          <a:p>
            <a:pPr indent="0" lvl="0" marL="381000" marR="0" rtl="0" algn="l">
              <a:lnSpc>
                <a:spcPct val="120138"/>
              </a:lnSpc>
              <a:spcBef>
                <a:spcPts val="0"/>
              </a:spcBef>
              <a:spcAft>
                <a:spcPts val="0"/>
              </a:spcAft>
              <a:buNone/>
            </a:pPr>
            <a:r>
              <a:rPr lang="en-US" sz="2800"/>
              <a:t>   </a:t>
            </a:r>
            <a:endParaRPr sz="2800"/>
          </a:p>
          <a:p>
            <a:pPr indent="0" lvl="0" marL="381000" marR="0" rtl="0" algn="l">
              <a:lnSpc>
                <a:spcPct val="120138"/>
              </a:lnSpc>
              <a:spcBef>
                <a:spcPts val="0"/>
              </a:spcBef>
              <a:spcAft>
                <a:spcPts val="0"/>
              </a:spcAft>
              <a:buNone/>
            </a:pPr>
            <a:r>
              <a:rPr lang="en-US" sz="2800">
                <a:solidFill>
                  <a:srgbClr val="000000"/>
                </a:solidFill>
                <a:latin typeface="Arial"/>
                <a:ea typeface="Arial"/>
                <a:cs typeface="Arial"/>
                <a:sym typeface="Arial"/>
              </a:rPr>
              <a:t>Outer layer = parietal</a:t>
            </a:r>
            <a:endParaRPr sz="2800">
              <a:solidFill>
                <a:srgbClr val="000000"/>
              </a:solidFill>
              <a:latin typeface="Arial"/>
              <a:ea typeface="Arial"/>
              <a:cs typeface="Arial"/>
              <a:sym typeface="Arial"/>
            </a:endParaRPr>
          </a:p>
          <a:p>
            <a:pPr indent="0" lvl="0" marL="0" marR="0" rtl="0" algn="l">
              <a:lnSpc>
                <a:spcPct val="120138"/>
              </a:lnSpc>
              <a:spcBef>
                <a:spcPts val="0"/>
              </a:spcBef>
              <a:spcAft>
                <a:spcPts val="0"/>
              </a:spcAft>
              <a:buNone/>
            </a:pPr>
            <a:r>
              <a:rPr lang="en-US" sz="2800"/>
              <a:t>    </a:t>
            </a:r>
            <a:r>
              <a:rPr lang="en-US" sz="2800">
                <a:solidFill>
                  <a:srgbClr val="000000"/>
                </a:solidFill>
                <a:latin typeface="Arial"/>
                <a:ea typeface="Arial"/>
                <a:cs typeface="Arial"/>
                <a:sym typeface="Arial"/>
              </a:rPr>
              <a:t>Inner layer = visceral (lines the organs)</a:t>
            </a:r>
            <a:br>
              <a:rPr lang="en-US" sz="2800"/>
            </a:br>
            <a:br>
              <a:rPr lang="en-US" sz="2800"/>
            </a:br>
            <a:r>
              <a:rPr lang="en-US" sz="2800">
                <a:solidFill>
                  <a:srgbClr val="000000"/>
                </a:solidFill>
                <a:latin typeface="Arial"/>
                <a:ea typeface="Arial"/>
                <a:cs typeface="Arial"/>
                <a:sym typeface="Arial"/>
              </a:rPr>
              <a:t>Serous fluid – lubricating fluid</a:t>
            </a:r>
            <a:endParaRPr sz="2800">
              <a:solidFill>
                <a:srgbClr val="000000"/>
              </a:solidFill>
              <a:latin typeface="Arial"/>
              <a:ea typeface="Arial"/>
              <a:cs typeface="Arial"/>
              <a:sym typeface="Arial"/>
            </a:endParaRPr>
          </a:p>
        </p:txBody>
      </p:sp>
      <p:pic>
        <p:nvPicPr>
          <p:cNvPr id="294" name="Google Shape;294;p41"/>
          <p:cNvPicPr preferRelativeResize="0"/>
          <p:nvPr/>
        </p:nvPicPr>
        <p:blipFill>
          <a:blip r:embed="rId3">
            <a:alphaModFix/>
          </a:blip>
          <a:stretch>
            <a:fillRect/>
          </a:stretch>
        </p:blipFill>
        <p:spPr>
          <a:xfrm>
            <a:off x="4990325" y="195975"/>
            <a:ext cx="4000050" cy="22315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nvSpPr>
        <p:spPr>
          <a:xfrm>
            <a:off x="246847" y="175202"/>
            <a:ext cx="8564400" cy="14892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500"/>
              <a:t>A </a:t>
            </a:r>
            <a:r>
              <a:rPr b="1" lang="en-US" sz="2500" u="sng"/>
              <a:t>seroma</a:t>
            </a:r>
            <a:r>
              <a:rPr lang="en-US" sz="2500"/>
              <a:t> is a pocket of clear serous fluid that sometimes develops in the body after surgery. This fluid has seeped out of ruptured small blood vessels and fluid produced by the injured and dying cells.</a:t>
            </a:r>
            <a:endParaRPr sz="2500"/>
          </a:p>
        </p:txBody>
      </p:sp>
      <p:pic>
        <p:nvPicPr>
          <p:cNvPr id="300" name="Google Shape;300;p42"/>
          <p:cNvPicPr preferRelativeResize="0"/>
          <p:nvPr/>
        </p:nvPicPr>
        <p:blipFill>
          <a:blip r:embed="rId3">
            <a:alphaModFix/>
          </a:blip>
          <a:stretch>
            <a:fillRect/>
          </a:stretch>
        </p:blipFill>
        <p:spPr>
          <a:xfrm>
            <a:off x="1512151" y="1834674"/>
            <a:ext cx="5456750" cy="3088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nvSpPr>
        <p:spPr>
          <a:xfrm>
            <a:off x="140151" y="114142"/>
            <a:ext cx="5126100" cy="4355100"/>
          </a:xfrm>
          <a:prstGeom prst="rect">
            <a:avLst/>
          </a:prstGeom>
          <a:noFill/>
          <a:ln>
            <a:noFill/>
          </a:ln>
        </p:spPr>
        <p:txBody>
          <a:bodyPr anchorCtr="0" anchor="t" bIns="31425" lIns="31425" spcFirstLastPara="1" rIns="31425" wrap="square" tIns="31425">
            <a:noAutofit/>
          </a:bodyPr>
          <a:lstStyle/>
          <a:p>
            <a:pPr indent="0" lvl="0" marL="0" marR="0" rtl="0" algn="l">
              <a:lnSpc>
                <a:spcPct val="119000"/>
              </a:lnSpc>
              <a:spcBef>
                <a:spcPts val="0"/>
              </a:spcBef>
              <a:spcAft>
                <a:spcPts val="0"/>
              </a:spcAft>
              <a:buNone/>
            </a:pPr>
            <a:r>
              <a:rPr lang="en-US" sz="4000" u="sng"/>
              <a:t>Other Membranes</a:t>
            </a:r>
            <a:endParaRPr sz="4000" u="sng"/>
          </a:p>
          <a:p>
            <a:pPr indent="0" lvl="0" marL="0" marR="0" rtl="0" algn="l">
              <a:lnSpc>
                <a:spcPct val="119000"/>
              </a:lnSpc>
              <a:spcBef>
                <a:spcPts val="0"/>
              </a:spcBef>
              <a:spcAft>
                <a:spcPts val="0"/>
              </a:spcAft>
              <a:buNone/>
            </a:pPr>
            <a:r>
              <a:rPr lang="en-US" sz="4000">
                <a:solidFill>
                  <a:srgbClr val="000000"/>
                </a:solidFill>
                <a:latin typeface="Arial"/>
                <a:ea typeface="Arial"/>
                <a:cs typeface="Arial"/>
                <a:sym typeface="Arial"/>
              </a:rPr>
              <a:t>Pleura = lungs</a:t>
            </a:r>
            <a:endParaRPr sz="4000">
              <a:solidFill>
                <a:srgbClr val="000000"/>
              </a:solidFill>
              <a:latin typeface="Arial"/>
              <a:ea typeface="Arial"/>
              <a:cs typeface="Arial"/>
              <a:sym typeface="Arial"/>
            </a:endParaRPr>
          </a:p>
          <a:p>
            <a:pPr indent="0" lvl="0" marL="0" marR="0" rtl="0" algn="l">
              <a:lnSpc>
                <a:spcPct val="119000"/>
              </a:lnSpc>
              <a:spcBef>
                <a:spcPts val="0"/>
              </a:spcBef>
              <a:spcAft>
                <a:spcPts val="0"/>
              </a:spcAft>
              <a:buNone/>
            </a:pPr>
            <a:r>
              <a:rPr lang="en-US" sz="4000">
                <a:solidFill>
                  <a:srgbClr val="000000"/>
                </a:solidFill>
                <a:latin typeface="Arial"/>
                <a:ea typeface="Arial"/>
                <a:cs typeface="Arial"/>
                <a:sym typeface="Arial"/>
              </a:rPr>
              <a:t>Pericardium = heart</a:t>
            </a:r>
            <a:endParaRPr sz="4000">
              <a:solidFill>
                <a:srgbClr val="000000"/>
              </a:solidFill>
              <a:latin typeface="Arial"/>
              <a:ea typeface="Arial"/>
              <a:cs typeface="Arial"/>
              <a:sym typeface="Arial"/>
            </a:endParaRPr>
          </a:p>
          <a:p>
            <a:pPr indent="0" lvl="0" marL="0" marR="0" rtl="0" algn="l">
              <a:lnSpc>
                <a:spcPct val="119000"/>
              </a:lnSpc>
              <a:spcBef>
                <a:spcPts val="0"/>
              </a:spcBef>
              <a:spcAft>
                <a:spcPts val="0"/>
              </a:spcAft>
              <a:buNone/>
            </a:pPr>
            <a:r>
              <a:rPr lang="en-US" sz="4000">
                <a:solidFill>
                  <a:srgbClr val="000000"/>
                </a:solidFill>
                <a:latin typeface="Arial"/>
                <a:ea typeface="Arial"/>
                <a:cs typeface="Arial"/>
                <a:sym typeface="Arial"/>
              </a:rPr>
              <a:t>Peritoneum = organs </a:t>
            </a:r>
            <a:r>
              <a:rPr lang="en-US" sz="2200">
                <a:solidFill>
                  <a:srgbClr val="000000"/>
                </a:solidFill>
                <a:latin typeface="Arial"/>
                <a:ea typeface="Arial"/>
                <a:cs typeface="Arial"/>
                <a:sym typeface="Arial"/>
              </a:rPr>
              <a:t>(abdominopelvic region)</a:t>
            </a:r>
            <a:endParaRPr sz="2200">
              <a:solidFill>
                <a:srgbClr val="000000"/>
              </a:solidFill>
              <a:latin typeface="Arial"/>
              <a:ea typeface="Arial"/>
              <a:cs typeface="Arial"/>
              <a:sym typeface="Arial"/>
            </a:endParaRPr>
          </a:p>
        </p:txBody>
      </p:sp>
      <p:pic>
        <p:nvPicPr>
          <p:cNvPr id="306" name="Google Shape;306;p43"/>
          <p:cNvPicPr preferRelativeResize="0"/>
          <p:nvPr/>
        </p:nvPicPr>
        <p:blipFill>
          <a:blip r:embed="rId3">
            <a:alphaModFix/>
          </a:blip>
          <a:stretch>
            <a:fillRect/>
          </a:stretch>
        </p:blipFill>
        <p:spPr>
          <a:xfrm>
            <a:off x="5764997" y="197674"/>
            <a:ext cx="2285989" cy="2500301"/>
          </a:xfrm>
          <a:prstGeom prst="rect">
            <a:avLst/>
          </a:prstGeom>
          <a:noFill/>
          <a:ln>
            <a:noFill/>
          </a:ln>
        </p:spPr>
      </p:pic>
      <p:pic>
        <p:nvPicPr>
          <p:cNvPr descr="card-4862795-front.jpg" id="307" name="Google Shape;307;p43"/>
          <p:cNvPicPr preferRelativeResize="0"/>
          <p:nvPr/>
        </p:nvPicPr>
        <p:blipFill>
          <a:blip r:embed="rId4">
            <a:alphaModFix/>
          </a:blip>
          <a:stretch>
            <a:fillRect/>
          </a:stretch>
        </p:blipFill>
        <p:spPr>
          <a:xfrm>
            <a:off x="5393876" y="2964993"/>
            <a:ext cx="3028236" cy="192881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idx="1" type="body"/>
          </p:nvPr>
        </p:nvSpPr>
        <p:spPr>
          <a:xfrm>
            <a:off x="92070" y="341432"/>
            <a:ext cx="4665900" cy="4208700"/>
          </a:xfrm>
          <a:prstGeom prst="rect">
            <a:avLst/>
          </a:prstGeom>
        </p:spPr>
        <p:txBody>
          <a:bodyPr anchorCtr="0" anchor="t" bIns="31425" lIns="31425" spcFirstLastPara="1" rIns="31425" wrap="square" tIns="31425">
            <a:noAutofit/>
          </a:bodyPr>
          <a:lstStyle/>
          <a:p>
            <a:pPr indent="0" lvl="0" marL="0" rtl="0" algn="l">
              <a:lnSpc>
                <a:spcPct val="100000"/>
              </a:lnSpc>
              <a:spcBef>
                <a:spcPts val="600"/>
              </a:spcBef>
              <a:spcAft>
                <a:spcPts val="0"/>
              </a:spcAft>
              <a:buNone/>
            </a:pPr>
            <a:r>
              <a:rPr lang="en-US" sz="3500">
                <a:solidFill>
                  <a:srgbClr val="000000"/>
                </a:solidFill>
                <a:latin typeface="Arial"/>
                <a:ea typeface="Arial"/>
                <a:cs typeface="Arial"/>
                <a:sym typeface="Arial"/>
              </a:rPr>
              <a:t>Visceral Pleura </a:t>
            </a:r>
            <a:br>
              <a:rPr lang="en-US" sz="3500">
                <a:solidFill>
                  <a:srgbClr val="000000"/>
                </a:solidFill>
              </a:rPr>
            </a:br>
            <a:r>
              <a:rPr lang="en-US" sz="3500">
                <a:solidFill>
                  <a:srgbClr val="000000"/>
                </a:solidFill>
                <a:latin typeface="Arial"/>
                <a:ea typeface="Arial"/>
                <a:cs typeface="Arial"/>
                <a:sym typeface="Arial"/>
              </a:rPr>
              <a:t>Parietal Pleura</a:t>
            </a:r>
            <a:endParaRPr sz="35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en-US" sz="3500">
                <a:solidFill>
                  <a:srgbClr val="000000"/>
                </a:solidFill>
                <a:latin typeface="Arial"/>
                <a:ea typeface="Arial"/>
                <a:cs typeface="Arial"/>
                <a:sym typeface="Arial"/>
              </a:rPr>
              <a:t> </a:t>
            </a:r>
            <a:endParaRPr sz="35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en-US" sz="3500">
                <a:solidFill>
                  <a:srgbClr val="000000"/>
                </a:solidFill>
                <a:latin typeface="Arial"/>
                <a:ea typeface="Arial"/>
                <a:cs typeface="Arial"/>
                <a:sym typeface="Arial"/>
              </a:rPr>
              <a:t>Visceral Pericardium </a:t>
            </a:r>
            <a:br>
              <a:rPr lang="en-US" sz="3500">
                <a:solidFill>
                  <a:srgbClr val="000000"/>
                </a:solidFill>
              </a:rPr>
            </a:br>
            <a:r>
              <a:rPr lang="en-US" sz="3500">
                <a:solidFill>
                  <a:srgbClr val="000000"/>
                </a:solidFill>
                <a:latin typeface="Arial"/>
                <a:ea typeface="Arial"/>
                <a:cs typeface="Arial"/>
                <a:sym typeface="Arial"/>
              </a:rPr>
              <a:t>Parietal Pericardium</a:t>
            </a:r>
            <a:endParaRPr sz="35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en-US" sz="3500">
                <a:solidFill>
                  <a:srgbClr val="000000"/>
                </a:solidFill>
                <a:latin typeface="Arial"/>
                <a:ea typeface="Arial"/>
                <a:cs typeface="Arial"/>
                <a:sym typeface="Arial"/>
              </a:rPr>
              <a:t> </a:t>
            </a:r>
            <a:endParaRPr sz="35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en-US" sz="3500">
                <a:solidFill>
                  <a:srgbClr val="000000"/>
                </a:solidFill>
                <a:latin typeface="Arial"/>
                <a:ea typeface="Arial"/>
                <a:cs typeface="Arial"/>
                <a:sym typeface="Arial"/>
              </a:rPr>
              <a:t>Visceral Peritoneum</a:t>
            </a:r>
            <a:br>
              <a:rPr lang="en-US" sz="3500">
                <a:solidFill>
                  <a:srgbClr val="000000"/>
                </a:solidFill>
              </a:rPr>
            </a:br>
            <a:r>
              <a:rPr lang="en-US" sz="3500">
                <a:solidFill>
                  <a:srgbClr val="000000"/>
                </a:solidFill>
                <a:latin typeface="Arial"/>
                <a:ea typeface="Arial"/>
                <a:cs typeface="Arial"/>
                <a:sym typeface="Arial"/>
              </a:rPr>
              <a:t>Parietal Peritoneum</a:t>
            </a:r>
            <a:endParaRPr sz="3500">
              <a:solidFill>
                <a:srgbClr val="000000"/>
              </a:solidFill>
              <a:latin typeface="Arial"/>
              <a:ea typeface="Arial"/>
              <a:cs typeface="Arial"/>
              <a:sym typeface="Arial"/>
            </a:endParaRPr>
          </a:p>
        </p:txBody>
      </p:sp>
      <p:sp>
        <p:nvSpPr>
          <p:cNvPr id="313" name="Google Shape;313;p44"/>
          <p:cNvSpPr txBox="1"/>
          <p:nvPr/>
        </p:nvSpPr>
        <p:spPr>
          <a:xfrm>
            <a:off x="6005813" y="129347"/>
            <a:ext cx="3033300" cy="16206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i="1" lang="en-US" sz="1600"/>
              <a:t>Visceral and Parietal always mean the same thing.</a:t>
            </a:r>
            <a:endParaRPr i="1" sz="1600"/>
          </a:p>
          <a:p>
            <a:pPr indent="0" lvl="0" marL="0" rtl="0" algn="l">
              <a:spcBef>
                <a:spcPts val="0"/>
              </a:spcBef>
              <a:spcAft>
                <a:spcPts val="0"/>
              </a:spcAft>
              <a:buNone/>
            </a:pPr>
            <a:r>
              <a:t/>
            </a:r>
            <a:endParaRPr i="1" sz="1600"/>
          </a:p>
          <a:p>
            <a:pPr indent="0" lvl="0" marL="0" rtl="0" algn="l">
              <a:spcBef>
                <a:spcPts val="0"/>
              </a:spcBef>
              <a:spcAft>
                <a:spcPts val="0"/>
              </a:spcAft>
              <a:buNone/>
            </a:pPr>
            <a:r>
              <a:rPr i="1" lang="en-US" sz="1600"/>
              <a:t>Visceral points toward the guts</a:t>
            </a:r>
            <a:br>
              <a:rPr i="1" lang="en-US" sz="1600"/>
            </a:br>
            <a:r>
              <a:rPr i="1" lang="en-US" sz="1600"/>
              <a:t>Parietal points toward the outside</a:t>
            </a:r>
            <a:endParaRPr i="1" sz="1600"/>
          </a:p>
        </p:txBody>
      </p:sp>
      <p:sp>
        <p:nvSpPr>
          <p:cNvPr id="314" name="Google Shape;314;p44"/>
          <p:cNvSpPr txBox="1"/>
          <p:nvPr/>
        </p:nvSpPr>
        <p:spPr>
          <a:xfrm>
            <a:off x="4128998" y="464130"/>
            <a:ext cx="1399800" cy="349800"/>
          </a:xfrm>
          <a:prstGeom prst="rect">
            <a:avLst/>
          </a:prstGeom>
          <a:noFill/>
          <a:ln cap="flat" cmpd="sng" w="19050">
            <a:solidFill>
              <a:srgbClr val="000000"/>
            </a:solidFill>
            <a:prstDash val="solid"/>
            <a:round/>
            <a:headEnd len="sm" w="sm" type="none"/>
            <a:tailEnd len="sm" w="sm" type="none"/>
          </a:ln>
        </p:spPr>
        <p:txBody>
          <a:bodyPr anchorCtr="0" anchor="t" bIns="75425" lIns="75425" spcFirstLastPara="1" rIns="75425" wrap="square" tIns="75425">
            <a:noAutofit/>
          </a:bodyPr>
          <a:lstStyle/>
          <a:p>
            <a:pPr indent="0" lvl="0" marL="0" rtl="0" algn="ctr">
              <a:spcBef>
                <a:spcPts val="0"/>
              </a:spcBef>
              <a:spcAft>
                <a:spcPts val="0"/>
              </a:spcAft>
              <a:buNone/>
            </a:pPr>
            <a:r>
              <a:rPr lang="en-US" sz="2000"/>
              <a:t>LUNGS</a:t>
            </a:r>
            <a:endParaRPr sz="2000"/>
          </a:p>
        </p:txBody>
      </p:sp>
      <p:sp>
        <p:nvSpPr>
          <p:cNvPr id="315" name="Google Shape;315;p44"/>
          <p:cNvSpPr txBox="1"/>
          <p:nvPr/>
        </p:nvSpPr>
        <p:spPr>
          <a:xfrm>
            <a:off x="5209650" y="2065905"/>
            <a:ext cx="1399800" cy="349800"/>
          </a:xfrm>
          <a:prstGeom prst="rect">
            <a:avLst/>
          </a:prstGeom>
          <a:noFill/>
          <a:ln cap="flat" cmpd="sng" w="19050">
            <a:solidFill>
              <a:srgbClr val="000000"/>
            </a:solidFill>
            <a:prstDash val="solid"/>
            <a:round/>
            <a:headEnd len="sm" w="sm" type="none"/>
            <a:tailEnd len="sm" w="sm" type="none"/>
          </a:ln>
        </p:spPr>
        <p:txBody>
          <a:bodyPr anchorCtr="0" anchor="t" bIns="75425" lIns="75425" spcFirstLastPara="1" rIns="75425" wrap="square" tIns="75425">
            <a:noAutofit/>
          </a:bodyPr>
          <a:lstStyle/>
          <a:p>
            <a:pPr indent="0" lvl="0" marL="0" rtl="0" algn="ctr">
              <a:spcBef>
                <a:spcPts val="0"/>
              </a:spcBef>
              <a:spcAft>
                <a:spcPts val="0"/>
              </a:spcAft>
              <a:buNone/>
            </a:pPr>
            <a:r>
              <a:rPr lang="en-US" sz="2000"/>
              <a:t>HEART</a:t>
            </a:r>
            <a:endParaRPr sz="2000"/>
          </a:p>
        </p:txBody>
      </p:sp>
      <p:sp>
        <p:nvSpPr>
          <p:cNvPr id="316" name="Google Shape;316;p44"/>
          <p:cNvSpPr txBox="1"/>
          <p:nvPr/>
        </p:nvSpPr>
        <p:spPr>
          <a:xfrm>
            <a:off x="5326538" y="3568759"/>
            <a:ext cx="1876500" cy="349800"/>
          </a:xfrm>
          <a:prstGeom prst="rect">
            <a:avLst/>
          </a:prstGeom>
          <a:noFill/>
          <a:ln cap="flat" cmpd="sng" w="19050">
            <a:solidFill>
              <a:srgbClr val="000000"/>
            </a:solidFill>
            <a:prstDash val="solid"/>
            <a:round/>
            <a:headEnd len="sm" w="sm" type="none"/>
            <a:tailEnd len="sm" w="sm" type="none"/>
          </a:ln>
        </p:spPr>
        <p:txBody>
          <a:bodyPr anchorCtr="0" anchor="t" bIns="75425" lIns="75425" spcFirstLastPara="1" rIns="75425" wrap="square" tIns="75425">
            <a:noAutofit/>
          </a:bodyPr>
          <a:lstStyle/>
          <a:p>
            <a:pPr indent="0" lvl="0" marL="0" rtl="0" algn="ctr">
              <a:spcBef>
                <a:spcPts val="0"/>
              </a:spcBef>
              <a:spcAft>
                <a:spcPts val="0"/>
              </a:spcAft>
              <a:buNone/>
            </a:pPr>
            <a:r>
              <a:rPr lang="en-US" sz="2000"/>
              <a:t>INTESTINES</a:t>
            </a:r>
            <a:endParaRPr sz="2000"/>
          </a:p>
        </p:txBody>
      </p:sp>
      <p:cxnSp>
        <p:nvCxnSpPr>
          <p:cNvPr id="317" name="Google Shape;317;p44"/>
          <p:cNvCxnSpPr>
            <a:endCxn id="314" idx="1"/>
          </p:cNvCxnSpPr>
          <p:nvPr/>
        </p:nvCxnSpPr>
        <p:spPr>
          <a:xfrm flipH="1" rot="10800000">
            <a:off x="3479498" y="639030"/>
            <a:ext cx="649500" cy="357600"/>
          </a:xfrm>
          <a:prstGeom prst="straightConnector1">
            <a:avLst/>
          </a:prstGeom>
          <a:noFill/>
          <a:ln cap="flat" cmpd="sng" w="19050">
            <a:solidFill>
              <a:schemeClr val="dk2"/>
            </a:solidFill>
            <a:prstDash val="solid"/>
            <a:round/>
            <a:headEnd len="med" w="med" type="none"/>
            <a:tailEnd len="med" w="med" type="triangle"/>
          </a:ln>
        </p:spPr>
      </p:cxnSp>
      <p:cxnSp>
        <p:nvCxnSpPr>
          <p:cNvPr id="318" name="Google Shape;318;p44"/>
          <p:cNvCxnSpPr>
            <a:stCxn id="312" idx="3"/>
            <a:endCxn id="315" idx="1"/>
          </p:cNvCxnSpPr>
          <p:nvPr/>
        </p:nvCxnSpPr>
        <p:spPr>
          <a:xfrm flipH="1" rot="10800000">
            <a:off x="4757970" y="2240882"/>
            <a:ext cx="451800" cy="204900"/>
          </a:xfrm>
          <a:prstGeom prst="straightConnector1">
            <a:avLst/>
          </a:prstGeom>
          <a:noFill/>
          <a:ln cap="flat" cmpd="sng" w="19050">
            <a:solidFill>
              <a:schemeClr val="dk2"/>
            </a:solidFill>
            <a:prstDash val="solid"/>
            <a:round/>
            <a:headEnd len="med" w="med" type="none"/>
            <a:tailEnd len="med" w="med" type="triangle"/>
          </a:ln>
        </p:spPr>
      </p:cxnSp>
      <p:cxnSp>
        <p:nvCxnSpPr>
          <p:cNvPr id="319" name="Google Shape;319;p44"/>
          <p:cNvCxnSpPr>
            <a:endCxn id="316" idx="1"/>
          </p:cNvCxnSpPr>
          <p:nvPr/>
        </p:nvCxnSpPr>
        <p:spPr>
          <a:xfrm flipH="1" rot="10800000">
            <a:off x="4707038" y="3743659"/>
            <a:ext cx="619500" cy="303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5"/>
          <p:cNvSpPr txBox="1"/>
          <p:nvPr/>
        </p:nvSpPr>
        <p:spPr>
          <a:xfrm flipH="1" rot="10800000">
            <a:off x="3754732" y="864077"/>
            <a:ext cx="4418700" cy="6015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t/>
            </a:r>
            <a:endParaRPr/>
          </a:p>
        </p:txBody>
      </p:sp>
      <p:sp>
        <p:nvSpPr>
          <p:cNvPr id="325" name="Google Shape;325;p45"/>
          <p:cNvSpPr txBox="1"/>
          <p:nvPr/>
        </p:nvSpPr>
        <p:spPr>
          <a:xfrm>
            <a:off x="117975" y="72151"/>
            <a:ext cx="4821000" cy="4999200"/>
          </a:xfrm>
          <a:prstGeom prst="rect">
            <a:avLst/>
          </a:prstGeom>
          <a:noFill/>
          <a:ln>
            <a:noFill/>
          </a:ln>
        </p:spPr>
        <p:txBody>
          <a:bodyPr anchorCtr="0" anchor="t" bIns="75425" lIns="75425" spcFirstLastPara="1" rIns="75425" wrap="square" tIns="75425">
            <a:noAutofit/>
          </a:bodyPr>
          <a:lstStyle/>
          <a:p>
            <a:pPr indent="0" lvl="0" marL="0" rtl="0" algn="l">
              <a:lnSpc>
                <a:spcPct val="115000"/>
              </a:lnSpc>
              <a:spcBef>
                <a:spcPts val="0"/>
              </a:spcBef>
              <a:spcAft>
                <a:spcPts val="0"/>
              </a:spcAft>
              <a:buClr>
                <a:schemeClr val="dk1"/>
              </a:buClr>
              <a:buSzPts val="900"/>
              <a:buFont typeface="Arial"/>
              <a:buNone/>
            </a:pPr>
            <a:r>
              <a:rPr lang="en-US" sz="2200" u="sng"/>
              <a:t>Organ Systems</a:t>
            </a:r>
            <a:endParaRPr sz="2200" u="sng"/>
          </a:p>
          <a:p>
            <a:pPr indent="0" lvl="0" marL="457200" rtl="0" algn="l">
              <a:lnSpc>
                <a:spcPct val="115000"/>
              </a:lnSpc>
              <a:spcBef>
                <a:spcPts val="0"/>
              </a:spcBef>
              <a:spcAft>
                <a:spcPts val="0"/>
              </a:spcAft>
              <a:buClr>
                <a:schemeClr val="dk1"/>
              </a:buClr>
              <a:buSzPts val="900"/>
              <a:buFont typeface="Arial"/>
              <a:buNone/>
            </a:pPr>
            <a:r>
              <a:rPr lang="en-US" sz="2200"/>
              <a:t>1. Integumentary</a:t>
            </a:r>
            <a:endParaRPr sz="2200"/>
          </a:p>
          <a:p>
            <a:pPr indent="0" lvl="0" marL="457200" rtl="0" algn="l">
              <a:lnSpc>
                <a:spcPct val="115000"/>
              </a:lnSpc>
              <a:spcBef>
                <a:spcPts val="0"/>
              </a:spcBef>
              <a:spcAft>
                <a:spcPts val="0"/>
              </a:spcAft>
              <a:buClr>
                <a:schemeClr val="dk1"/>
              </a:buClr>
              <a:buSzPts val="900"/>
              <a:buFont typeface="Arial"/>
              <a:buNone/>
            </a:pPr>
            <a:r>
              <a:rPr lang="en-US" sz="2200"/>
              <a:t>2. Skeletal</a:t>
            </a:r>
            <a:endParaRPr sz="2200"/>
          </a:p>
          <a:p>
            <a:pPr indent="0" lvl="0" marL="457200" rtl="0" algn="l">
              <a:lnSpc>
                <a:spcPct val="115000"/>
              </a:lnSpc>
              <a:spcBef>
                <a:spcPts val="0"/>
              </a:spcBef>
              <a:spcAft>
                <a:spcPts val="0"/>
              </a:spcAft>
              <a:buClr>
                <a:schemeClr val="dk1"/>
              </a:buClr>
              <a:buSzPts val="900"/>
              <a:buFont typeface="Arial"/>
              <a:buNone/>
            </a:pPr>
            <a:r>
              <a:rPr lang="en-US" sz="2200"/>
              <a:t>3. Muscular</a:t>
            </a:r>
            <a:endParaRPr sz="2200"/>
          </a:p>
          <a:p>
            <a:pPr indent="0" lvl="0" marL="457200" rtl="0" algn="l">
              <a:lnSpc>
                <a:spcPct val="115000"/>
              </a:lnSpc>
              <a:spcBef>
                <a:spcPts val="0"/>
              </a:spcBef>
              <a:spcAft>
                <a:spcPts val="0"/>
              </a:spcAft>
              <a:buClr>
                <a:schemeClr val="dk1"/>
              </a:buClr>
              <a:buSzPts val="900"/>
              <a:buFont typeface="Arial"/>
              <a:buNone/>
            </a:pPr>
            <a:r>
              <a:rPr lang="en-US" sz="2200"/>
              <a:t>4. Nervous</a:t>
            </a:r>
            <a:endParaRPr sz="2200"/>
          </a:p>
          <a:p>
            <a:pPr indent="0" lvl="0" marL="457200" rtl="0" algn="l">
              <a:lnSpc>
                <a:spcPct val="115000"/>
              </a:lnSpc>
              <a:spcBef>
                <a:spcPts val="0"/>
              </a:spcBef>
              <a:spcAft>
                <a:spcPts val="0"/>
              </a:spcAft>
              <a:buClr>
                <a:schemeClr val="dk1"/>
              </a:buClr>
              <a:buSzPts val="900"/>
              <a:buFont typeface="Arial"/>
              <a:buNone/>
            </a:pPr>
            <a:r>
              <a:rPr lang="en-US" sz="2200"/>
              <a:t>5. Endocrine</a:t>
            </a:r>
            <a:endParaRPr sz="2200"/>
          </a:p>
          <a:p>
            <a:pPr indent="0" lvl="0" marL="457200" rtl="0" algn="l">
              <a:lnSpc>
                <a:spcPct val="115000"/>
              </a:lnSpc>
              <a:spcBef>
                <a:spcPts val="0"/>
              </a:spcBef>
              <a:spcAft>
                <a:spcPts val="0"/>
              </a:spcAft>
              <a:buClr>
                <a:schemeClr val="dk1"/>
              </a:buClr>
              <a:buSzPts val="900"/>
              <a:buFont typeface="Arial"/>
              <a:buNone/>
            </a:pPr>
            <a:r>
              <a:rPr lang="en-US" sz="2200"/>
              <a:t>6. Digestive </a:t>
            </a:r>
            <a:endParaRPr sz="2200"/>
          </a:p>
          <a:p>
            <a:pPr indent="0" lvl="0" marL="457200" rtl="0" algn="l">
              <a:lnSpc>
                <a:spcPct val="115000"/>
              </a:lnSpc>
              <a:spcBef>
                <a:spcPts val="0"/>
              </a:spcBef>
              <a:spcAft>
                <a:spcPts val="0"/>
              </a:spcAft>
              <a:buClr>
                <a:schemeClr val="dk1"/>
              </a:buClr>
              <a:buSzPts val="900"/>
              <a:buFont typeface="Arial"/>
              <a:buNone/>
            </a:pPr>
            <a:r>
              <a:rPr lang="en-US" sz="2200"/>
              <a:t>7. Circulatory </a:t>
            </a:r>
            <a:endParaRPr sz="2200"/>
          </a:p>
          <a:p>
            <a:pPr indent="0" lvl="0" marL="457200" rtl="0" algn="l">
              <a:lnSpc>
                <a:spcPct val="115000"/>
              </a:lnSpc>
              <a:spcBef>
                <a:spcPts val="0"/>
              </a:spcBef>
              <a:spcAft>
                <a:spcPts val="0"/>
              </a:spcAft>
              <a:buClr>
                <a:schemeClr val="dk1"/>
              </a:buClr>
              <a:buSzPts val="900"/>
              <a:buFont typeface="Arial"/>
              <a:buNone/>
            </a:pPr>
            <a:r>
              <a:rPr lang="en-US" sz="2200"/>
              <a:t>8. Lymphatic</a:t>
            </a:r>
            <a:endParaRPr sz="2200"/>
          </a:p>
          <a:p>
            <a:pPr indent="0" lvl="0" marL="457200" rtl="0" algn="l">
              <a:lnSpc>
                <a:spcPct val="115000"/>
              </a:lnSpc>
              <a:spcBef>
                <a:spcPts val="0"/>
              </a:spcBef>
              <a:spcAft>
                <a:spcPts val="0"/>
              </a:spcAft>
              <a:buClr>
                <a:schemeClr val="dk1"/>
              </a:buClr>
              <a:buSzPts val="900"/>
              <a:buFont typeface="Arial"/>
              <a:buNone/>
            </a:pPr>
            <a:r>
              <a:rPr lang="en-US" sz="2200"/>
              <a:t>9. Urinary </a:t>
            </a:r>
            <a:endParaRPr sz="2200"/>
          </a:p>
          <a:p>
            <a:pPr indent="0" lvl="0" marL="457200" rtl="0" algn="l">
              <a:lnSpc>
                <a:spcPct val="115000"/>
              </a:lnSpc>
              <a:spcBef>
                <a:spcPts val="0"/>
              </a:spcBef>
              <a:spcAft>
                <a:spcPts val="0"/>
              </a:spcAft>
              <a:buClr>
                <a:schemeClr val="dk1"/>
              </a:buClr>
              <a:buSzPts val="900"/>
              <a:buFont typeface="Arial"/>
              <a:buNone/>
            </a:pPr>
            <a:r>
              <a:rPr lang="en-US" sz="2200"/>
              <a:t>10. Reproductive</a:t>
            </a:r>
            <a:br>
              <a:rPr lang="en-US" sz="2200"/>
            </a:br>
            <a:r>
              <a:rPr lang="en-US" sz="2200"/>
              <a:t>11. Respiratory</a:t>
            </a:r>
            <a:endParaRPr sz="2200"/>
          </a:p>
          <a:p>
            <a:pPr indent="0" lvl="0" marL="0" rtl="0" algn="l">
              <a:spcBef>
                <a:spcPts val="0"/>
              </a:spcBef>
              <a:spcAft>
                <a:spcPts val="0"/>
              </a:spcAft>
              <a:buClr>
                <a:schemeClr val="dk1"/>
              </a:buClr>
              <a:buSzPts val="900"/>
              <a:buFont typeface="Arial"/>
              <a:buNone/>
            </a:pPr>
            <a:r>
              <a:t/>
            </a:r>
            <a:endParaRPr sz="2200"/>
          </a:p>
          <a:p>
            <a:pPr indent="0" lvl="0" marL="0" rtl="0" algn="l">
              <a:spcBef>
                <a:spcPts val="0"/>
              </a:spcBef>
              <a:spcAft>
                <a:spcPts val="0"/>
              </a:spcAft>
              <a:buNone/>
            </a:pPr>
            <a:r>
              <a:t/>
            </a:r>
            <a:endParaRPr sz="2200"/>
          </a:p>
        </p:txBody>
      </p:sp>
      <p:sp>
        <p:nvSpPr>
          <p:cNvPr id="326" name="Google Shape;326;p45"/>
          <p:cNvSpPr txBox="1"/>
          <p:nvPr/>
        </p:nvSpPr>
        <p:spPr>
          <a:xfrm>
            <a:off x="4271175" y="172800"/>
            <a:ext cx="4773300" cy="1600800"/>
          </a:xfrm>
          <a:prstGeom prst="rect">
            <a:avLst/>
          </a:prstGeom>
          <a:noFill/>
          <a:ln cap="flat" cmpd="sng" w="19050">
            <a:solidFill>
              <a:srgbClr val="FF0000"/>
            </a:solidFill>
            <a:prstDash val="solid"/>
            <a:round/>
            <a:headEnd len="sm" w="sm" type="none"/>
            <a:tailEnd len="sm" w="sm" type="none"/>
          </a:ln>
        </p:spPr>
        <p:txBody>
          <a:bodyPr anchorCtr="0" anchor="t" bIns="75425" lIns="75425" spcFirstLastPara="1" rIns="75425" wrap="square" tIns="75425">
            <a:noAutofit/>
          </a:bodyPr>
          <a:lstStyle/>
          <a:p>
            <a:pPr indent="0" lvl="0" marL="0" rtl="0" algn="l">
              <a:spcBef>
                <a:spcPts val="0"/>
              </a:spcBef>
              <a:spcAft>
                <a:spcPts val="0"/>
              </a:spcAft>
              <a:buNone/>
            </a:pPr>
            <a:r>
              <a:rPr i="1" lang="en-US" sz="2100"/>
              <a:t>-</a:t>
            </a:r>
            <a:r>
              <a:rPr i="1" lang="en-US" sz="2100"/>
              <a:t>How does each help maintain homeostasis?</a:t>
            </a:r>
            <a:endParaRPr i="1" sz="2100"/>
          </a:p>
          <a:p>
            <a:pPr indent="0" lvl="0" marL="0" rtl="0" algn="l">
              <a:spcBef>
                <a:spcPts val="0"/>
              </a:spcBef>
              <a:spcAft>
                <a:spcPts val="0"/>
              </a:spcAft>
              <a:buNone/>
            </a:pPr>
            <a:r>
              <a:rPr i="1" lang="en-US" sz="2100"/>
              <a:t>-Which systems were involved in Katie’s problem?</a:t>
            </a:r>
            <a:r>
              <a:rPr i="1" lang="en-US" sz="2400"/>
              <a:t> </a:t>
            </a:r>
            <a:endParaRPr i="1" sz="2400"/>
          </a:p>
        </p:txBody>
      </p:sp>
      <p:sp>
        <p:nvSpPr>
          <p:cNvPr id="327" name="Google Shape;327;p45"/>
          <p:cNvSpPr txBox="1"/>
          <p:nvPr/>
        </p:nvSpPr>
        <p:spPr>
          <a:xfrm>
            <a:off x="5075215" y="2250243"/>
            <a:ext cx="2982300" cy="7773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1800"/>
              <a:t>Assignment:  </a:t>
            </a:r>
            <a:r>
              <a:rPr lang="en-US" sz="1800" u="sng">
                <a:solidFill>
                  <a:schemeClr val="hlink"/>
                </a:solidFill>
                <a:hlinkClick r:id="rId3"/>
              </a:rPr>
              <a:t>Organ Systems Concept Map</a:t>
            </a:r>
            <a:endParaRPr sz="1800"/>
          </a:p>
        </p:txBody>
      </p:sp>
      <p:pic>
        <p:nvPicPr>
          <p:cNvPr id="328" name="Google Shape;328;p45"/>
          <p:cNvPicPr preferRelativeResize="0"/>
          <p:nvPr/>
        </p:nvPicPr>
        <p:blipFill>
          <a:blip r:embed="rId4">
            <a:alphaModFix/>
          </a:blip>
          <a:stretch>
            <a:fillRect/>
          </a:stretch>
        </p:blipFill>
        <p:spPr>
          <a:xfrm>
            <a:off x="4341675" y="1773575"/>
            <a:ext cx="4332601" cy="2676532"/>
          </a:xfrm>
          <a:prstGeom prst="rect">
            <a:avLst/>
          </a:prstGeom>
          <a:noFill/>
          <a:ln>
            <a:noFill/>
          </a:ln>
        </p:spPr>
      </p:pic>
      <p:sp>
        <p:nvSpPr>
          <p:cNvPr id="329" name="Google Shape;329;p45"/>
          <p:cNvSpPr txBox="1"/>
          <p:nvPr/>
        </p:nvSpPr>
        <p:spPr>
          <a:xfrm>
            <a:off x="4655900" y="4561500"/>
            <a:ext cx="42390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Homework: Graphic Organizer</a:t>
            </a:r>
            <a:br>
              <a:rPr lang="en-US"/>
            </a:br>
            <a:r>
              <a:rPr lang="en-US" sz="900" u="sng">
                <a:solidFill>
                  <a:schemeClr val="hlink"/>
                </a:solidFill>
                <a:hlinkClick r:id="rId5"/>
              </a:rPr>
              <a:t>https://www.biologycorner.com/anatomy/intro/organ_systems.html</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nvSpPr>
        <p:spPr>
          <a:xfrm>
            <a:off x="133875" y="173543"/>
            <a:ext cx="8851200" cy="880800"/>
          </a:xfrm>
          <a:prstGeom prst="rect">
            <a:avLst/>
          </a:prstGeom>
          <a:noFill/>
          <a:ln>
            <a:noFill/>
          </a:ln>
        </p:spPr>
        <p:txBody>
          <a:bodyPr anchorCtr="0" anchor="t" bIns="31425" lIns="31425" spcFirstLastPara="1" rIns="31425" wrap="square" tIns="31425">
            <a:noAutofit/>
          </a:bodyPr>
          <a:lstStyle/>
          <a:p>
            <a:pPr indent="0" lvl="0" marL="0" marR="0" rtl="0" algn="l">
              <a:lnSpc>
                <a:spcPct val="119921"/>
              </a:lnSpc>
              <a:spcBef>
                <a:spcPts val="0"/>
              </a:spcBef>
              <a:spcAft>
                <a:spcPts val="0"/>
              </a:spcAft>
              <a:buNone/>
            </a:pPr>
            <a:r>
              <a:rPr b="1" lang="en-US" sz="2600" u="sng">
                <a:solidFill>
                  <a:srgbClr val="000000"/>
                </a:solidFill>
                <a:latin typeface="Arial"/>
                <a:ea typeface="Arial"/>
                <a:cs typeface="Arial"/>
                <a:sym typeface="Arial"/>
              </a:rPr>
              <a:t>Homeostasis </a:t>
            </a:r>
            <a:r>
              <a:rPr lang="en-US" sz="2600">
                <a:solidFill>
                  <a:srgbClr val="000000"/>
                </a:solidFill>
                <a:latin typeface="Arial"/>
                <a:ea typeface="Arial"/>
                <a:cs typeface="Arial"/>
                <a:sym typeface="Arial"/>
              </a:rPr>
              <a:t>= tendency of the body to maintain a stable, balanced, internal environment. “Sameness”</a:t>
            </a:r>
            <a:endParaRPr sz="2600">
              <a:solidFill>
                <a:srgbClr val="000000"/>
              </a:solidFill>
              <a:latin typeface="Arial"/>
              <a:ea typeface="Arial"/>
              <a:cs typeface="Arial"/>
              <a:sym typeface="Arial"/>
            </a:endParaRPr>
          </a:p>
        </p:txBody>
      </p:sp>
      <p:pic>
        <p:nvPicPr>
          <p:cNvPr descr="keep-calm-and-maintain-homeostasis-14.png" id="52" name="Google Shape;52;p11"/>
          <p:cNvPicPr preferRelativeResize="0"/>
          <p:nvPr/>
        </p:nvPicPr>
        <p:blipFill>
          <a:blip r:embed="rId3">
            <a:alphaModFix/>
          </a:blip>
          <a:stretch>
            <a:fillRect/>
          </a:stretch>
        </p:blipFill>
        <p:spPr>
          <a:xfrm>
            <a:off x="5610800" y="1307429"/>
            <a:ext cx="3080937" cy="3620092"/>
          </a:xfrm>
          <a:prstGeom prst="rect">
            <a:avLst/>
          </a:prstGeom>
          <a:noFill/>
          <a:ln>
            <a:noFill/>
          </a:ln>
        </p:spPr>
      </p:pic>
      <p:sp>
        <p:nvSpPr>
          <p:cNvPr id="53" name="Google Shape;53;p11"/>
          <p:cNvSpPr txBox="1"/>
          <p:nvPr/>
        </p:nvSpPr>
        <p:spPr>
          <a:xfrm>
            <a:off x="532485" y="1350347"/>
            <a:ext cx="3902400" cy="1610400"/>
          </a:xfrm>
          <a:prstGeom prst="rect">
            <a:avLst/>
          </a:prstGeom>
          <a:noFill/>
          <a:ln>
            <a:noFill/>
          </a:ln>
        </p:spPr>
        <p:txBody>
          <a:bodyPr anchorCtr="0" anchor="t" bIns="75425" lIns="75425" spcFirstLastPara="1" rIns="75425" wrap="square" tIns="75425">
            <a:noAutofit/>
          </a:bodyPr>
          <a:lstStyle/>
          <a:p>
            <a:pPr indent="0" lvl="0" marL="0" rtl="0" algn="l">
              <a:spcBef>
                <a:spcPts val="0"/>
              </a:spcBef>
              <a:spcAft>
                <a:spcPts val="0"/>
              </a:spcAft>
              <a:buNone/>
            </a:pPr>
            <a:r>
              <a:rPr lang="en-US" sz="2400"/>
              <a:t>Energy is required to keep the body in working order.   Where does this energy come from?</a:t>
            </a:r>
            <a:endParaRPr sz="2400"/>
          </a:p>
        </p:txBody>
      </p:sp>
      <p:sp>
        <p:nvSpPr>
          <p:cNvPr id="54" name="Google Shape;54;p11"/>
          <p:cNvSpPr txBox="1"/>
          <p:nvPr/>
        </p:nvSpPr>
        <p:spPr>
          <a:xfrm>
            <a:off x="532375" y="3408975"/>
            <a:ext cx="4061700" cy="13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What clues showed that Kati was not maintaining homeostasis?</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2"/>
          <p:cNvPicPr preferRelativeResize="0"/>
          <p:nvPr/>
        </p:nvPicPr>
        <p:blipFill>
          <a:blip r:embed="rId3">
            <a:alphaModFix/>
          </a:blip>
          <a:stretch>
            <a:fillRect/>
          </a:stretch>
        </p:blipFill>
        <p:spPr>
          <a:xfrm>
            <a:off x="3349855" y="-12"/>
            <a:ext cx="4236319" cy="5003776"/>
          </a:xfrm>
          <a:prstGeom prst="rect">
            <a:avLst/>
          </a:prstGeom>
          <a:noFill/>
          <a:ln>
            <a:noFill/>
          </a:ln>
        </p:spPr>
      </p:pic>
      <p:sp>
        <p:nvSpPr>
          <p:cNvPr id="60" name="Google Shape;60;p12"/>
          <p:cNvSpPr txBox="1"/>
          <p:nvPr/>
        </p:nvSpPr>
        <p:spPr>
          <a:xfrm>
            <a:off x="346550" y="97525"/>
            <a:ext cx="7358100" cy="71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Levels of Organization</a:t>
            </a:r>
            <a:endParaRPr b="1" sz="2400"/>
          </a:p>
        </p:txBody>
      </p:sp>
      <p:sp>
        <p:nvSpPr>
          <p:cNvPr id="61" name="Google Shape;61;p12"/>
          <p:cNvSpPr txBox="1"/>
          <p:nvPr/>
        </p:nvSpPr>
        <p:spPr>
          <a:xfrm>
            <a:off x="498025" y="1004650"/>
            <a:ext cx="3469200" cy="26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500">
                <a:solidFill>
                  <a:schemeClr val="dk1"/>
                </a:solidFill>
              </a:rPr>
              <a:t>Atoms → Molecules → →Cells →Tissues → Organs → Organ Systems → Organism</a:t>
            </a:r>
            <a:endParaRPr sz="2600">
              <a:solidFill>
                <a:schemeClr val="dk1"/>
              </a:solidFill>
            </a:endParaRPr>
          </a:p>
          <a:p>
            <a:pPr indent="0" lvl="0" marL="0" rtl="0" algn="l">
              <a:spcBef>
                <a:spcPts val="14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nvSpPr>
        <p:spPr>
          <a:xfrm>
            <a:off x="98175" y="104450"/>
            <a:ext cx="8777700" cy="4558200"/>
          </a:xfrm>
          <a:prstGeom prst="rect">
            <a:avLst/>
          </a:prstGeom>
          <a:noFill/>
          <a:ln>
            <a:noFill/>
          </a:ln>
        </p:spPr>
        <p:txBody>
          <a:bodyPr anchorCtr="0" anchor="t" bIns="31425" lIns="31425" spcFirstLastPara="1" rIns="31425" wrap="square" tIns="31425">
            <a:noAutofit/>
          </a:bodyPr>
          <a:lstStyle/>
          <a:p>
            <a:pPr indent="0" lvl="0" marL="0" marR="0" rtl="0" algn="l">
              <a:lnSpc>
                <a:spcPct val="108035"/>
              </a:lnSpc>
              <a:spcBef>
                <a:spcPts val="0"/>
              </a:spcBef>
              <a:spcAft>
                <a:spcPts val="0"/>
              </a:spcAft>
              <a:buNone/>
            </a:pPr>
            <a:r>
              <a:rPr lang="en-US" sz="2600"/>
              <a:t>Functions / Characteristics of Human Life</a:t>
            </a:r>
            <a:endParaRPr sz="2600"/>
          </a:p>
          <a:p>
            <a:pPr indent="0" lvl="0" marL="0" marR="0" rtl="0" algn="l">
              <a:lnSpc>
                <a:spcPct val="108035"/>
              </a:lnSpc>
              <a:spcBef>
                <a:spcPts val="0"/>
              </a:spcBef>
              <a:spcAft>
                <a:spcPts val="0"/>
              </a:spcAft>
              <a:buNone/>
            </a:pPr>
            <a:r>
              <a:t/>
            </a:r>
            <a:endParaRPr sz="800"/>
          </a:p>
          <a:p>
            <a:pPr indent="0" lvl="0" marL="0" marR="0" rtl="0" algn="l">
              <a:lnSpc>
                <a:spcPct val="150000"/>
              </a:lnSpc>
              <a:spcBef>
                <a:spcPts val="0"/>
              </a:spcBef>
              <a:spcAft>
                <a:spcPts val="0"/>
              </a:spcAft>
              <a:buNone/>
            </a:pPr>
            <a:r>
              <a:rPr lang="en-US" sz="2400"/>
              <a:t>1. </a:t>
            </a:r>
            <a:r>
              <a:rPr b="1" lang="en-US" sz="2400"/>
              <a:t>Organization</a:t>
            </a:r>
            <a:r>
              <a:rPr lang="en-US" sz="2400"/>
              <a:t>  - cells, tissues, organs</a:t>
            </a:r>
            <a:endParaRPr sz="2400"/>
          </a:p>
          <a:p>
            <a:pPr indent="0" lvl="0" marL="0" marR="0" rtl="0" algn="l">
              <a:lnSpc>
                <a:spcPct val="150000"/>
              </a:lnSpc>
              <a:spcBef>
                <a:spcPts val="0"/>
              </a:spcBef>
              <a:spcAft>
                <a:spcPts val="0"/>
              </a:spcAft>
              <a:buNone/>
            </a:pPr>
            <a:r>
              <a:rPr lang="en-US" sz="2400"/>
              <a:t>2. </a:t>
            </a:r>
            <a:r>
              <a:rPr b="1" lang="en-US" sz="2400"/>
              <a:t>Metabolism - </a:t>
            </a:r>
            <a:r>
              <a:rPr lang="en-US" sz="2400"/>
              <a:t>reactions in the body, requires energy</a:t>
            </a:r>
            <a:endParaRPr sz="2400"/>
          </a:p>
          <a:p>
            <a:pPr indent="0" lvl="0" marL="0" marR="0" rtl="0" algn="l">
              <a:lnSpc>
                <a:spcPct val="150000"/>
              </a:lnSpc>
              <a:spcBef>
                <a:spcPts val="0"/>
              </a:spcBef>
              <a:spcAft>
                <a:spcPts val="0"/>
              </a:spcAft>
              <a:buNone/>
            </a:pPr>
            <a:r>
              <a:rPr lang="en-US" sz="2400"/>
              <a:t>3.</a:t>
            </a:r>
            <a:r>
              <a:rPr b="1" lang="en-US" sz="2400"/>
              <a:t> </a:t>
            </a:r>
            <a:r>
              <a:rPr b="1" lang="en-US" sz="2400">
                <a:solidFill>
                  <a:srgbClr val="000000"/>
                </a:solidFill>
                <a:latin typeface="Arial"/>
                <a:ea typeface="Arial"/>
                <a:cs typeface="Arial"/>
                <a:sym typeface="Arial"/>
              </a:rPr>
              <a:t>Responsiveness</a:t>
            </a:r>
            <a:r>
              <a:rPr lang="en-US" sz="2400">
                <a:solidFill>
                  <a:srgbClr val="000000"/>
                </a:solidFill>
                <a:latin typeface="Arial"/>
                <a:ea typeface="Arial"/>
                <a:cs typeface="Arial"/>
                <a:sym typeface="Arial"/>
              </a:rPr>
              <a:t> - </a:t>
            </a:r>
            <a:r>
              <a:rPr lang="en-US" sz="2400"/>
              <a:t>s</a:t>
            </a:r>
            <a:r>
              <a:rPr lang="en-US" sz="2400">
                <a:solidFill>
                  <a:srgbClr val="000000"/>
                </a:solidFill>
                <a:latin typeface="Arial"/>
                <a:ea typeface="Arial"/>
                <a:cs typeface="Arial"/>
                <a:sym typeface="Arial"/>
              </a:rPr>
              <a:t>ense changes and react to them</a:t>
            </a:r>
            <a:endParaRPr sz="24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400"/>
              <a:t>4. </a:t>
            </a:r>
            <a:r>
              <a:rPr b="1" lang="en-US" sz="2400"/>
              <a:t>Movement</a:t>
            </a:r>
            <a:r>
              <a:rPr lang="en-US" sz="2400"/>
              <a:t> - change in position, motion of internal parts</a:t>
            </a:r>
            <a:endParaRPr sz="2400"/>
          </a:p>
          <a:p>
            <a:pPr indent="0" lvl="0" marL="0" marR="0" rtl="0" algn="l">
              <a:lnSpc>
                <a:spcPct val="150000"/>
              </a:lnSpc>
              <a:spcBef>
                <a:spcPts val="0"/>
              </a:spcBef>
              <a:spcAft>
                <a:spcPts val="0"/>
              </a:spcAft>
              <a:buNone/>
            </a:pPr>
            <a:r>
              <a:rPr lang="en-US" sz="2400"/>
              <a:t>5</a:t>
            </a:r>
            <a:r>
              <a:rPr lang="en-US" sz="2400"/>
              <a:t>. </a:t>
            </a:r>
            <a:r>
              <a:rPr b="1" lang="en-US" sz="2400">
                <a:solidFill>
                  <a:srgbClr val="000000"/>
                </a:solidFill>
                <a:latin typeface="Arial"/>
                <a:ea typeface="Arial"/>
                <a:cs typeface="Arial"/>
                <a:sym typeface="Arial"/>
              </a:rPr>
              <a:t>Growth</a:t>
            </a:r>
            <a:r>
              <a:rPr lang="en-US" sz="2400">
                <a:solidFill>
                  <a:srgbClr val="000000"/>
                </a:solidFill>
                <a:latin typeface="Arial"/>
                <a:ea typeface="Arial"/>
                <a:cs typeface="Arial"/>
                <a:sym typeface="Arial"/>
              </a:rPr>
              <a:t> - increase in body size</a:t>
            </a:r>
            <a:endParaRPr sz="24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400"/>
              <a:t>6</a:t>
            </a:r>
            <a:r>
              <a:rPr lang="en-US" sz="2400"/>
              <a:t>. </a:t>
            </a:r>
            <a:r>
              <a:rPr b="1" lang="en-US" sz="2400">
                <a:solidFill>
                  <a:srgbClr val="000000"/>
                </a:solidFill>
                <a:latin typeface="Arial"/>
                <a:ea typeface="Arial"/>
                <a:cs typeface="Arial"/>
                <a:sym typeface="Arial"/>
              </a:rPr>
              <a:t>Reproduction</a:t>
            </a:r>
            <a:r>
              <a:rPr lang="en-US" sz="2400">
                <a:solidFill>
                  <a:srgbClr val="000000"/>
                </a:solidFill>
                <a:latin typeface="Arial"/>
                <a:ea typeface="Arial"/>
                <a:cs typeface="Arial"/>
                <a:sym typeface="Arial"/>
              </a:rPr>
              <a:t> - </a:t>
            </a:r>
            <a:r>
              <a:rPr lang="en-US" sz="2400"/>
              <a:t>passing DNA to new individuals</a:t>
            </a:r>
            <a:endParaRPr sz="2400">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lang="en-US" sz="2400"/>
              <a:t>7</a:t>
            </a:r>
            <a:r>
              <a:rPr lang="en-US" sz="2400"/>
              <a:t>. </a:t>
            </a:r>
            <a:r>
              <a:rPr b="1" lang="en-US" sz="2400"/>
              <a:t>Development </a:t>
            </a:r>
            <a:r>
              <a:rPr lang="en-US" sz="2400">
                <a:solidFill>
                  <a:srgbClr val="000000"/>
                </a:solidFill>
                <a:latin typeface="Arial"/>
                <a:ea typeface="Arial"/>
                <a:cs typeface="Arial"/>
                <a:sym typeface="Arial"/>
              </a:rPr>
              <a:t>- </a:t>
            </a:r>
            <a:r>
              <a:rPr lang="en-US" sz="2400"/>
              <a:t> changes in the body, including </a:t>
            </a:r>
            <a:r>
              <a:rPr lang="en-US" sz="2400" u="sng"/>
              <a:t>differentiation</a:t>
            </a:r>
            <a:r>
              <a:rPr lang="en-US" sz="2400"/>
              <a:t>.</a:t>
            </a:r>
            <a:endParaRPr sz="2400">
              <a:solidFill>
                <a:srgbClr val="000000"/>
              </a:solidFill>
              <a:latin typeface="Arial"/>
              <a:ea typeface="Arial"/>
              <a:cs typeface="Arial"/>
              <a:sym typeface="Arial"/>
            </a:endParaRPr>
          </a:p>
        </p:txBody>
      </p:sp>
      <p:pic>
        <p:nvPicPr>
          <p:cNvPr id="67" name="Google Shape;67;p13"/>
          <p:cNvPicPr preferRelativeResize="0"/>
          <p:nvPr/>
        </p:nvPicPr>
        <p:blipFill>
          <a:blip r:embed="rId3">
            <a:alphaModFix/>
          </a:blip>
          <a:stretch>
            <a:fillRect/>
          </a:stretch>
        </p:blipFill>
        <p:spPr>
          <a:xfrm>
            <a:off x="7588675" y="104449"/>
            <a:ext cx="1465900" cy="162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nvSpPr>
        <p:spPr>
          <a:xfrm>
            <a:off x="197500" y="128800"/>
            <a:ext cx="7230000" cy="5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500"/>
              <a:t>What is differentiation?</a:t>
            </a:r>
            <a:endParaRPr b="1" sz="2500"/>
          </a:p>
        </p:txBody>
      </p:sp>
      <p:pic>
        <p:nvPicPr>
          <p:cNvPr id="73" name="Google Shape;73;p14"/>
          <p:cNvPicPr preferRelativeResize="0"/>
          <p:nvPr/>
        </p:nvPicPr>
        <p:blipFill>
          <a:blip r:embed="rId3">
            <a:alphaModFix/>
          </a:blip>
          <a:stretch>
            <a:fillRect/>
          </a:stretch>
        </p:blipFill>
        <p:spPr>
          <a:xfrm>
            <a:off x="4035801" y="358525"/>
            <a:ext cx="4718325" cy="4482400"/>
          </a:xfrm>
          <a:prstGeom prst="rect">
            <a:avLst/>
          </a:prstGeom>
          <a:noFill/>
          <a:ln>
            <a:noFill/>
          </a:ln>
        </p:spPr>
      </p:pic>
      <p:sp>
        <p:nvSpPr>
          <p:cNvPr id="74" name="Google Shape;74;p14"/>
          <p:cNvSpPr txBox="1"/>
          <p:nvPr/>
        </p:nvSpPr>
        <p:spPr>
          <a:xfrm>
            <a:off x="257600" y="824325"/>
            <a:ext cx="3477600" cy="3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  the process by which a cell becomes </a:t>
            </a:r>
            <a:r>
              <a:rPr lang="en-US" sz="2400" u="sng"/>
              <a:t>specialized</a:t>
            </a:r>
            <a:r>
              <a:rPr lang="en-US" sz="2400"/>
              <a:t> to perform a specific function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 Cells differentiate by activating and deactivating </a:t>
            </a:r>
            <a:r>
              <a:rPr lang="en-US" sz="2400" u="sng"/>
              <a:t>genes</a:t>
            </a:r>
            <a:r>
              <a:rPr lang="en-US" sz="2400"/>
              <a:t>.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nvSpPr>
        <p:spPr>
          <a:xfrm>
            <a:off x="89625" y="180525"/>
            <a:ext cx="6110100" cy="2893500"/>
          </a:xfrm>
          <a:prstGeom prst="rect">
            <a:avLst/>
          </a:prstGeom>
          <a:noFill/>
          <a:ln>
            <a:noFill/>
          </a:ln>
        </p:spPr>
        <p:txBody>
          <a:bodyPr anchorCtr="0" anchor="t" bIns="31425" lIns="31425" spcFirstLastPara="1" rIns="31425" wrap="square" tIns="31425">
            <a:noAutofit/>
          </a:bodyPr>
          <a:lstStyle/>
          <a:p>
            <a:pPr indent="0" lvl="0" marL="0" marR="0" rtl="0" algn="l">
              <a:lnSpc>
                <a:spcPct val="119921"/>
              </a:lnSpc>
              <a:spcBef>
                <a:spcPts val="0"/>
              </a:spcBef>
              <a:spcAft>
                <a:spcPts val="0"/>
              </a:spcAft>
              <a:buNone/>
            </a:pPr>
            <a:r>
              <a:rPr lang="en-US" sz="2600">
                <a:solidFill>
                  <a:srgbClr val="000000"/>
                </a:solidFill>
                <a:highlight>
                  <a:srgbClr val="FFFF00"/>
                </a:highlight>
                <a:latin typeface="Arial"/>
                <a:ea typeface="Arial"/>
                <a:cs typeface="Arial"/>
                <a:sym typeface="Arial"/>
              </a:rPr>
              <a:t>Metabolism</a:t>
            </a:r>
            <a:r>
              <a:rPr lang="en-US" sz="2600">
                <a:solidFill>
                  <a:srgbClr val="000000"/>
                </a:solidFill>
                <a:latin typeface="Arial"/>
                <a:ea typeface="Arial"/>
                <a:cs typeface="Arial"/>
                <a:sym typeface="Arial"/>
              </a:rPr>
              <a:t> = all the chemical changes</a:t>
            </a:r>
            <a:r>
              <a:rPr lang="en-US" sz="2600"/>
              <a:t> that occur in the body to maintain life.</a:t>
            </a:r>
            <a:endParaRPr sz="2600"/>
          </a:p>
          <a:p>
            <a:pPr indent="0" lvl="0" marL="0" marR="0" rtl="0" algn="l">
              <a:lnSpc>
                <a:spcPct val="119921"/>
              </a:lnSpc>
              <a:spcBef>
                <a:spcPts val="0"/>
              </a:spcBef>
              <a:spcAft>
                <a:spcPts val="0"/>
              </a:spcAft>
              <a:buNone/>
            </a:pPr>
            <a:r>
              <a:rPr lang="en-US" sz="2600"/>
              <a:t>Ultimately all of these processes require ENERGY</a:t>
            </a:r>
            <a:endParaRPr sz="2600"/>
          </a:p>
          <a:p>
            <a:pPr indent="0" lvl="0" marL="0" marR="0" rtl="0" algn="l">
              <a:lnSpc>
                <a:spcPct val="119921"/>
              </a:lnSpc>
              <a:spcBef>
                <a:spcPts val="0"/>
              </a:spcBef>
              <a:spcAft>
                <a:spcPts val="0"/>
              </a:spcAft>
              <a:buNone/>
            </a:pPr>
            <a:r>
              <a:rPr lang="en-US" sz="2600"/>
              <a:t>     How do we obtain energy?</a:t>
            </a:r>
            <a:endParaRPr sz="2600"/>
          </a:p>
          <a:p>
            <a:pPr indent="0" lvl="0" marL="0" marR="0" rtl="0" algn="l">
              <a:lnSpc>
                <a:spcPct val="119921"/>
              </a:lnSpc>
              <a:spcBef>
                <a:spcPts val="0"/>
              </a:spcBef>
              <a:spcAft>
                <a:spcPts val="0"/>
              </a:spcAft>
              <a:buNone/>
            </a:pPr>
            <a:r>
              <a:t/>
            </a:r>
            <a:endParaRPr sz="2600"/>
          </a:p>
          <a:p>
            <a:pPr indent="0" lvl="0" marL="0" marR="0" rtl="0" algn="l">
              <a:lnSpc>
                <a:spcPct val="119921"/>
              </a:lnSpc>
              <a:spcBef>
                <a:spcPts val="0"/>
              </a:spcBef>
              <a:spcAft>
                <a:spcPts val="0"/>
              </a:spcAft>
              <a:buNone/>
            </a:pPr>
            <a:r>
              <a:t/>
            </a:r>
            <a:endParaRPr sz="2600">
              <a:solidFill>
                <a:srgbClr val="000000"/>
              </a:solidFill>
              <a:latin typeface="Arial"/>
              <a:ea typeface="Arial"/>
              <a:cs typeface="Arial"/>
              <a:sym typeface="Arial"/>
            </a:endParaRPr>
          </a:p>
        </p:txBody>
      </p:sp>
      <p:pic>
        <p:nvPicPr>
          <p:cNvPr id="80" name="Google Shape;80;p15"/>
          <p:cNvPicPr preferRelativeResize="0"/>
          <p:nvPr/>
        </p:nvPicPr>
        <p:blipFill>
          <a:blip r:embed="rId3">
            <a:alphaModFix/>
          </a:blip>
          <a:stretch>
            <a:fillRect/>
          </a:stretch>
        </p:blipFill>
        <p:spPr>
          <a:xfrm>
            <a:off x="6759477" y="113329"/>
            <a:ext cx="1714500" cy="2378869"/>
          </a:xfrm>
          <a:prstGeom prst="rect">
            <a:avLst/>
          </a:prstGeom>
          <a:noFill/>
          <a:ln>
            <a:noFill/>
          </a:ln>
        </p:spPr>
      </p:pic>
      <p:sp>
        <p:nvSpPr>
          <p:cNvPr id="81" name="Google Shape;81;p15"/>
          <p:cNvSpPr txBox="1"/>
          <p:nvPr/>
        </p:nvSpPr>
        <p:spPr>
          <a:xfrm>
            <a:off x="3825" y="3374625"/>
            <a:ext cx="6281700" cy="13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300"/>
              <a:t>Do you think Kati’s problem might be related to metabolism?   Why or why not?</a:t>
            </a:r>
            <a:endParaRPr sz="2300"/>
          </a:p>
          <a:p>
            <a:pPr indent="0" lvl="0" marL="0" rtl="0" algn="l">
              <a:spcBef>
                <a:spcPts val="0"/>
              </a:spcBef>
              <a:spcAft>
                <a:spcPts val="0"/>
              </a:spcAft>
              <a:buNone/>
            </a:pPr>
            <a:r>
              <a:t/>
            </a:r>
            <a:endParaRPr/>
          </a:p>
        </p:txBody>
      </p:sp>
      <p:pic>
        <p:nvPicPr>
          <p:cNvPr id="82" name="Google Shape;82;p15"/>
          <p:cNvPicPr preferRelativeResize="0"/>
          <p:nvPr/>
        </p:nvPicPr>
        <p:blipFill rotWithShape="1">
          <a:blip r:embed="rId4">
            <a:alphaModFix/>
          </a:blip>
          <a:srcRect b="11402" l="0" r="0" t="0"/>
          <a:stretch/>
        </p:blipFill>
        <p:spPr>
          <a:xfrm>
            <a:off x="6981575" y="3428676"/>
            <a:ext cx="1079999" cy="1291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nvSpPr>
        <p:spPr>
          <a:xfrm>
            <a:off x="171725" y="166700"/>
            <a:ext cx="5040300" cy="40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700">
                <a:solidFill>
                  <a:schemeClr val="dk1"/>
                </a:solidFill>
                <a:highlight>
                  <a:srgbClr val="CCCCCC"/>
                </a:highlight>
              </a:rPr>
              <a:t>1.4 Requirements of Human Life</a:t>
            </a:r>
            <a:endParaRPr b="1" sz="1700">
              <a:solidFill>
                <a:schemeClr val="dk1"/>
              </a:solidFill>
              <a:highlight>
                <a:srgbClr val="CCCCCC"/>
              </a:highlight>
            </a:endParaRPr>
          </a:p>
          <a:p>
            <a:pPr indent="0" lvl="0" marL="0" rtl="0" algn="l">
              <a:spcBef>
                <a:spcPts val="900"/>
              </a:spcBef>
              <a:spcAft>
                <a:spcPts val="0"/>
              </a:spcAft>
              <a:buClr>
                <a:schemeClr val="dk1"/>
              </a:buClr>
              <a:buSzPts val="1100"/>
              <a:buFont typeface="Arial"/>
              <a:buNone/>
            </a:pPr>
            <a:br>
              <a:rPr lang="en-US" sz="1900">
                <a:solidFill>
                  <a:schemeClr val="dk1"/>
                </a:solidFill>
              </a:rPr>
            </a:br>
            <a:r>
              <a:rPr lang="en-US" sz="1900">
                <a:solidFill>
                  <a:schemeClr val="dk1"/>
                </a:solidFill>
              </a:rPr>
              <a:t>Oxygen - required to make ATP, cell energy</a:t>
            </a:r>
            <a:endParaRPr sz="1900">
              <a:solidFill>
                <a:schemeClr val="dk1"/>
              </a:solidFill>
            </a:endParaRPr>
          </a:p>
          <a:p>
            <a:pPr indent="0" lvl="0" marL="0" rtl="0" algn="l">
              <a:spcBef>
                <a:spcPts val="1400"/>
              </a:spcBef>
              <a:spcAft>
                <a:spcPts val="0"/>
              </a:spcAft>
              <a:buClr>
                <a:schemeClr val="dk1"/>
              </a:buClr>
              <a:buSzPts val="1100"/>
              <a:buFont typeface="Arial"/>
              <a:buNone/>
            </a:pPr>
            <a:r>
              <a:rPr lang="en-US" sz="1900">
                <a:solidFill>
                  <a:schemeClr val="dk1"/>
                </a:solidFill>
              </a:rPr>
              <a:t>Nutrients - water, food and vitamins  </a:t>
            </a:r>
            <a:endParaRPr sz="1900">
              <a:solidFill>
                <a:schemeClr val="dk1"/>
              </a:solidFill>
            </a:endParaRPr>
          </a:p>
          <a:p>
            <a:pPr indent="0" lvl="0" marL="0" rtl="0" algn="l">
              <a:spcBef>
                <a:spcPts val="1400"/>
              </a:spcBef>
              <a:spcAft>
                <a:spcPts val="0"/>
              </a:spcAft>
              <a:buClr>
                <a:schemeClr val="dk1"/>
              </a:buClr>
              <a:buSzPts val="1100"/>
              <a:buFont typeface="Arial"/>
              <a:buNone/>
            </a:pPr>
            <a:r>
              <a:rPr lang="en-US" sz="1900">
                <a:solidFill>
                  <a:schemeClr val="dk1"/>
                </a:solidFill>
              </a:rPr>
              <a:t>Temperature -  narrow range, body can respond to changes in temperature</a:t>
            </a:r>
            <a:endParaRPr sz="1900">
              <a:solidFill>
                <a:schemeClr val="dk1"/>
              </a:solidFill>
            </a:endParaRPr>
          </a:p>
          <a:p>
            <a:pPr indent="0" lvl="0" marL="0" rtl="0" algn="l">
              <a:spcBef>
                <a:spcPts val="1400"/>
              </a:spcBef>
              <a:spcAft>
                <a:spcPts val="0"/>
              </a:spcAft>
              <a:buClr>
                <a:schemeClr val="dk1"/>
              </a:buClr>
              <a:buSzPts val="1100"/>
              <a:buFont typeface="Arial"/>
              <a:buNone/>
            </a:pPr>
            <a:r>
              <a:rPr lang="en-US" sz="1900">
                <a:solidFill>
                  <a:schemeClr val="dk1"/>
                </a:solidFill>
              </a:rPr>
              <a:t>Atmospheric Pressure -  pressure necessary for breathing</a:t>
            </a:r>
            <a:endParaRPr sz="1900">
              <a:solidFill>
                <a:schemeClr val="dk1"/>
              </a:solidFill>
            </a:endParaRPr>
          </a:p>
          <a:p>
            <a:pPr indent="0" lvl="0" marL="0" rtl="0" algn="l">
              <a:spcBef>
                <a:spcPts val="1400"/>
              </a:spcBef>
              <a:spcAft>
                <a:spcPts val="0"/>
              </a:spcAft>
              <a:buClr>
                <a:schemeClr val="dk1"/>
              </a:buClr>
              <a:buSzPts val="1100"/>
              <a:buFont typeface="Arial"/>
              <a:buNone/>
            </a:pPr>
            <a:r>
              <a:rPr lang="en-US" sz="1900">
                <a:solidFill>
                  <a:schemeClr val="dk1"/>
                </a:solidFill>
              </a:rPr>
              <a:t>     </a:t>
            </a:r>
            <a:r>
              <a:rPr i="1" lang="en-US" sz="1900">
                <a:solidFill>
                  <a:schemeClr val="dk1"/>
                </a:solidFill>
              </a:rPr>
              <a:t>*</a:t>
            </a:r>
            <a:r>
              <a:rPr i="1" lang="en-US" sz="1800">
                <a:solidFill>
                  <a:schemeClr val="dk1"/>
                </a:solidFill>
              </a:rPr>
              <a:t>Read “</a:t>
            </a:r>
            <a:r>
              <a:rPr i="1" lang="en-US" sz="1800" u="sng">
                <a:solidFill>
                  <a:schemeClr val="hlink"/>
                </a:solidFill>
                <a:hlinkClick r:id="rId3"/>
              </a:rPr>
              <a:t>Why We Need Air Pressure</a:t>
            </a:r>
            <a:r>
              <a:rPr i="1" lang="en-US" sz="1800">
                <a:solidFill>
                  <a:schemeClr val="dk1"/>
                </a:solidFill>
              </a:rPr>
              <a:t>” </a:t>
            </a:r>
            <a:endParaRPr i="1" sz="1800">
              <a:solidFill>
                <a:schemeClr val="dk1"/>
              </a:solidFill>
            </a:endParaRPr>
          </a:p>
          <a:p>
            <a:pPr indent="0" lvl="0" marL="0" rtl="0" algn="l">
              <a:spcBef>
                <a:spcPts val="1400"/>
              </a:spcBef>
              <a:spcAft>
                <a:spcPts val="0"/>
              </a:spcAft>
              <a:buNone/>
            </a:pPr>
            <a:r>
              <a:t/>
            </a:r>
            <a:endParaRPr/>
          </a:p>
        </p:txBody>
      </p:sp>
      <p:sp>
        <p:nvSpPr>
          <p:cNvPr id="88" name="Google Shape;88;p16"/>
          <p:cNvSpPr txBox="1"/>
          <p:nvPr/>
        </p:nvSpPr>
        <p:spPr>
          <a:xfrm>
            <a:off x="5323675" y="437950"/>
            <a:ext cx="2611500" cy="13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How are these life requirements obtained by Kati during the marathon? </a:t>
            </a:r>
            <a:endParaRPr sz="1800"/>
          </a:p>
        </p:txBody>
      </p:sp>
      <p:pic>
        <p:nvPicPr>
          <p:cNvPr id="89" name="Google Shape;89;p16"/>
          <p:cNvPicPr preferRelativeResize="0"/>
          <p:nvPr/>
        </p:nvPicPr>
        <p:blipFill>
          <a:blip r:embed="rId4">
            <a:alphaModFix/>
          </a:blip>
          <a:stretch>
            <a:fillRect/>
          </a:stretch>
        </p:blipFill>
        <p:spPr>
          <a:xfrm>
            <a:off x="7978100" y="437955"/>
            <a:ext cx="1079999" cy="1457999"/>
          </a:xfrm>
          <a:prstGeom prst="rect">
            <a:avLst/>
          </a:prstGeom>
          <a:noFill/>
          <a:ln>
            <a:noFill/>
          </a:ln>
        </p:spPr>
      </p:pic>
      <p:cxnSp>
        <p:nvCxnSpPr>
          <p:cNvPr id="90" name="Google Shape;90;p16"/>
          <p:cNvCxnSpPr/>
          <p:nvPr/>
        </p:nvCxnSpPr>
        <p:spPr>
          <a:xfrm>
            <a:off x="5212050" y="357025"/>
            <a:ext cx="68700" cy="4353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